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 id="2147483704" r:id="rId2"/>
    <p:sldMasterId id="2147483680" r:id="rId3"/>
  </p:sldMasterIdLst>
  <p:notesMasterIdLst>
    <p:notesMasterId r:id="rId83"/>
  </p:notesMasterIdLst>
  <p:handoutMasterIdLst>
    <p:handoutMasterId r:id="rId84"/>
  </p:handoutMasterIdLst>
  <p:sldIdLst>
    <p:sldId id="1139" r:id="rId4"/>
    <p:sldId id="989" r:id="rId5"/>
    <p:sldId id="986" r:id="rId6"/>
    <p:sldId id="1175" r:id="rId7"/>
    <p:sldId id="993" r:id="rId8"/>
    <p:sldId id="1176" r:id="rId9"/>
    <p:sldId id="841" r:id="rId10"/>
    <p:sldId id="1234" r:id="rId11"/>
    <p:sldId id="1177" r:id="rId12"/>
    <p:sldId id="1154" r:id="rId13"/>
    <p:sldId id="1156" r:id="rId14"/>
    <p:sldId id="1178" r:id="rId15"/>
    <p:sldId id="1141" r:id="rId16"/>
    <p:sldId id="1197" r:id="rId17"/>
    <p:sldId id="1179" r:id="rId18"/>
    <p:sldId id="1142" r:id="rId19"/>
    <p:sldId id="1191" r:id="rId20"/>
    <p:sldId id="1180" r:id="rId21"/>
    <p:sldId id="1143" r:id="rId22"/>
    <p:sldId id="1196" r:id="rId23"/>
    <p:sldId id="1199" r:id="rId24"/>
    <p:sldId id="1181" r:id="rId25"/>
    <p:sldId id="1182" r:id="rId26"/>
    <p:sldId id="1144" r:id="rId27"/>
    <p:sldId id="1201" r:id="rId28"/>
    <p:sldId id="1200" r:id="rId29"/>
    <p:sldId id="1183" r:id="rId30"/>
    <p:sldId id="1192" r:id="rId31"/>
    <p:sldId id="1184" r:id="rId32"/>
    <p:sldId id="1146" r:id="rId33"/>
    <p:sldId id="1193" r:id="rId34"/>
    <p:sldId id="1185" r:id="rId35"/>
    <p:sldId id="1149" r:id="rId36"/>
    <p:sldId id="1228" r:id="rId37"/>
    <p:sldId id="1229" r:id="rId38"/>
    <p:sldId id="1230" r:id="rId39"/>
    <p:sldId id="1231" r:id="rId40"/>
    <p:sldId id="1232" r:id="rId41"/>
    <p:sldId id="1233" r:id="rId42"/>
    <p:sldId id="1186" r:id="rId43"/>
    <p:sldId id="1148" r:id="rId44"/>
    <p:sldId id="1202" r:id="rId45"/>
    <p:sldId id="1203" r:id="rId46"/>
    <p:sldId id="1204" r:id="rId47"/>
    <p:sldId id="1205" r:id="rId48"/>
    <p:sldId id="1206" r:id="rId49"/>
    <p:sldId id="1207" r:id="rId50"/>
    <p:sldId id="1208" r:id="rId51"/>
    <p:sldId id="1209" r:id="rId52"/>
    <p:sldId id="1210" r:id="rId53"/>
    <p:sldId id="1211" r:id="rId54"/>
    <p:sldId id="1212" r:id="rId55"/>
    <p:sldId id="1213" r:id="rId56"/>
    <p:sldId id="1214" r:id="rId57"/>
    <p:sldId id="1215" r:id="rId58"/>
    <p:sldId id="1216" r:id="rId59"/>
    <p:sldId id="1217" r:id="rId60"/>
    <p:sldId id="1187" r:id="rId61"/>
    <p:sldId id="1155" r:id="rId62"/>
    <p:sldId id="1218" r:id="rId63"/>
    <p:sldId id="1219" r:id="rId64"/>
    <p:sldId id="1220" r:id="rId65"/>
    <p:sldId id="1221" r:id="rId66"/>
    <p:sldId id="1222" r:id="rId67"/>
    <p:sldId id="1223" r:id="rId68"/>
    <p:sldId id="1224" r:id="rId69"/>
    <p:sldId id="1225" r:id="rId70"/>
    <p:sldId id="1226" r:id="rId71"/>
    <p:sldId id="1227" r:id="rId72"/>
    <p:sldId id="1188" r:id="rId73"/>
    <p:sldId id="1150" r:id="rId74"/>
    <p:sldId id="1194" r:id="rId75"/>
    <p:sldId id="1189" r:id="rId76"/>
    <p:sldId id="1151" r:id="rId77"/>
    <p:sldId id="1195" r:id="rId78"/>
    <p:sldId id="1190" r:id="rId79"/>
    <p:sldId id="1152" r:id="rId80"/>
    <p:sldId id="1198" r:id="rId81"/>
    <p:sldId id="1235" r:id="rId82"/>
  </p:sldIdLst>
  <p:sldSz cx="9144000" cy="6858000" type="screen4x3"/>
  <p:notesSz cx="6797675" cy="9928225"/>
  <p:defaultTextStyle>
    <a:defPPr>
      <a:defRPr lang="en-US"/>
    </a:defPPr>
    <a:lvl1pPr algn="l" rtl="0" fontAlgn="base">
      <a:spcBef>
        <a:spcPct val="0"/>
      </a:spcBef>
      <a:spcAft>
        <a:spcPct val="0"/>
      </a:spcAft>
      <a:defRPr sz="2400" b="1" kern="1200">
        <a:solidFill>
          <a:srgbClr val="000000"/>
        </a:solidFill>
        <a:latin typeface="Verdana" panose="020B0604030504040204" pitchFamily="34" charset="0"/>
        <a:ea typeface="+mn-ea"/>
        <a:cs typeface="+mn-cs"/>
      </a:defRPr>
    </a:lvl1pPr>
    <a:lvl2pPr marL="457200" algn="l" rtl="0" fontAlgn="base">
      <a:spcBef>
        <a:spcPct val="0"/>
      </a:spcBef>
      <a:spcAft>
        <a:spcPct val="0"/>
      </a:spcAft>
      <a:defRPr sz="2400" b="1" kern="1200">
        <a:solidFill>
          <a:srgbClr val="000000"/>
        </a:solidFill>
        <a:latin typeface="Verdana" panose="020B0604030504040204" pitchFamily="34" charset="0"/>
        <a:ea typeface="+mn-ea"/>
        <a:cs typeface="+mn-cs"/>
      </a:defRPr>
    </a:lvl2pPr>
    <a:lvl3pPr marL="914400" algn="l" rtl="0" fontAlgn="base">
      <a:spcBef>
        <a:spcPct val="0"/>
      </a:spcBef>
      <a:spcAft>
        <a:spcPct val="0"/>
      </a:spcAft>
      <a:defRPr sz="2400" b="1" kern="1200">
        <a:solidFill>
          <a:srgbClr val="000000"/>
        </a:solidFill>
        <a:latin typeface="Verdana" panose="020B0604030504040204" pitchFamily="34" charset="0"/>
        <a:ea typeface="+mn-ea"/>
        <a:cs typeface="+mn-cs"/>
      </a:defRPr>
    </a:lvl3pPr>
    <a:lvl4pPr marL="1371600" algn="l" rtl="0" fontAlgn="base">
      <a:spcBef>
        <a:spcPct val="0"/>
      </a:spcBef>
      <a:spcAft>
        <a:spcPct val="0"/>
      </a:spcAft>
      <a:defRPr sz="2400" b="1" kern="1200">
        <a:solidFill>
          <a:srgbClr val="000000"/>
        </a:solidFill>
        <a:latin typeface="Verdana" panose="020B0604030504040204" pitchFamily="34" charset="0"/>
        <a:ea typeface="+mn-ea"/>
        <a:cs typeface="+mn-cs"/>
      </a:defRPr>
    </a:lvl4pPr>
    <a:lvl5pPr marL="1828800" algn="l" rtl="0" fontAlgn="base">
      <a:spcBef>
        <a:spcPct val="0"/>
      </a:spcBef>
      <a:spcAft>
        <a:spcPct val="0"/>
      </a:spcAft>
      <a:defRPr sz="2400" b="1" kern="1200">
        <a:solidFill>
          <a:srgbClr val="000000"/>
        </a:solidFill>
        <a:latin typeface="Verdana" panose="020B0604030504040204" pitchFamily="34" charset="0"/>
        <a:ea typeface="+mn-ea"/>
        <a:cs typeface="+mn-cs"/>
      </a:defRPr>
    </a:lvl5pPr>
    <a:lvl6pPr marL="2286000" algn="l" defTabSz="914400" rtl="0" eaLnBrk="1" latinLnBrk="0" hangingPunct="1">
      <a:defRPr sz="2400" b="1" kern="1200">
        <a:solidFill>
          <a:srgbClr val="000000"/>
        </a:solidFill>
        <a:latin typeface="Verdana" panose="020B0604030504040204" pitchFamily="34" charset="0"/>
        <a:ea typeface="+mn-ea"/>
        <a:cs typeface="+mn-cs"/>
      </a:defRPr>
    </a:lvl6pPr>
    <a:lvl7pPr marL="2743200" algn="l" defTabSz="914400" rtl="0" eaLnBrk="1" latinLnBrk="0" hangingPunct="1">
      <a:defRPr sz="2400" b="1" kern="1200">
        <a:solidFill>
          <a:srgbClr val="000000"/>
        </a:solidFill>
        <a:latin typeface="Verdana" panose="020B0604030504040204" pitchFamily="34" charset="0"/>
        <a:ea typeface="+mn-ea"/>
        <a:cs typeface="+mn-cs"/>
      </a:defRPr>
    </a:lvl7pPr>
    <a:lvl8pPr marL="3200400" algn="l" defTabSz="914400" rtl="0" eaLnBrk="1" latinLnBrk="0" hangingPunct="1">
      <a:defRPr sz="2400" b="1" kern="1200">
        <a:solidFill>
          <a:srgbClr val="000000"/>
        </a:solidFill>
        <a:latin typeface="Verdana" panose="020B0604030504040204" pitchFamily="34" charset="0"/>
        <a:ea typeface="+mn-ea"/>
        <a:cs typeface="+mn-cs"/>
      </a:defRPr>
    </a:lvl8pPr>
    <a:lvl9pPr marL="3657600" algn="l" defTabSz="914400" rtl="0" eaLnBrk="1" latinLnBrk="0" hangingPunct="1">
      <a:defRPr sz="2400" b="1" kern="1200">
        <a:solidFill>
          <a:srgbClr val="000000"/>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3884" userDrawn="1">
          <p15:clr>
            <a:srgbClr val="A4A3A4"/>
          </p15:clr>
        </p15:guide>
        <p15:guide id="2" orient="horz" pos="3158" userDrawn="1">
          <p15:clr>
            <a:srgbClr val="A4A3A4"/>
          </p15:clr>
        </p15:guide>
        <p15:guide id="3" orient="horz" pos="1049" userDrawn="1">
          <p15:clr>
            <a:srgbClr val="A4A3A4"/>
          </p15:clr>
        </p15:guide>
        <p15:guide id="4" orient="horz" pos="3566" userDrawn="1">
          <p15:clr>
            <a:srgbClr val="A4A3A4"/>
          </p15:clr>
        </p15:guide>
        <p15:guide id="5" orient="horz" pos="3385" userDrawn="1">
          <p15:clr>
            <a:srgbClr val="A4A3A4"/>
          </p15:clr>
        </p15:guide>
        <p15:guide id="6" orient="horz" pos="4178" userDrawn="1">
          <p15:clr>
            <a:srgbClr val="A4A3A4"/>
          </p15:clr>
        </p15:guide>
        <p15:guide id="7" orient="horz" pos="368" userDrawn="1">
          <p15:clr>
            <a:srgbClr val="A4A3A4"/>
          </p15:clr>
        </p15:guide>
        <p15:guide id="8" orient="horz" pos="754" userDrawn="1">
          <p15:clr>
            <a:srgbClr val="A4A3A4"/>
          </p15:clr>
        </p15:guide>
        <p15:guide id="9" pos="317" userDrawn="1">
          <p15:clr>
            <a:srgbClr val="A4A3A4"/>
          </p15:clr>
        </p15:guide>
        <p15:guide id="10" pos="4604" userDrawn="1">
          <p15:clr>
            <a:srgbClr val="A4A3A4"/>
          </p15:clr>
        </p15:guide>
        <p15:guide id="11" pos="4876" userDrawn="1">
          <p15:clr>
            <a:srgbClr val="A4A3A4"/>
          </p15:clr>
        </p15:guide>
        <p15:guide id="12" pos="3901" userDrawn="1">
          <p15:clr>
            <a:srgbClr val="A4A3A4"/>
          </p15:clr>
        </p15:guide>
        <p15:guide id="13" pos="4127" userDrawn="1">
          <p15:clr>
            <a:srgbClr val="A4A3A4"/>
          </p15:clr>
        </p15:guide>
        <p15:guide id="14" pos="4286"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3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 Julia" initials="BJ" lastIdx="2" clrIdx="0">
    <p:extLst>
      <p:ext uri="{19B8F6BF-5375-455C-9EA6-DF929625EA0E}">
        <p15:presenceInfo xmlns:p15="http://schemas.microsoft.com/office/powerpoint/2012/main" userId="S-1-5-21-3132873109-2494646704-2722962247-17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C99"/>
    <a:srgbClr val="0049A0"/>
    <a:srgbClr val="F8F8F8"/>
    <a:srgbClr val="A8C4D6"/>
    <a:srgbClr val="669900"/>
    <a:srgbClr val="404040"/>
    <a:srgbClr val="006600"/>
    <a:srgbClr val="D9D9D9"/>
    <a:srgbClr val="000000"/>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03447BB-5D67-496B-8E87-E561075AD55C}" styleName="Dunkle Formatvorlage 1 - Akz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839" autoAdjust="0"/>
  </p:normalViewPr>
  <p:slideViewPr>
    <p:cSldViewPr snapToGrid="0">
      <p:cViewPr varScale="1">
        <p:scale>
          <a:sx n="140" d="100"/>
          <a:sy n="140" d="100"/>
        </p:scale>
        <p:origin x="558" y="132"/>
      </p:cViewPr>
      <p:guideLst>
        <p:guide orient="horz" pos="3884"/>
        <p:guide orient="horz" pos="3158"/>
        <p:guide orient="horz" pos="1049"/>
        <p:guide orient="horz" pos="3566"/>
        <p:guide orient="horz" pos="3385"/>
        <p:guide orient="horz" pos="4178"/>
        <p:guide orient="horz" pos="368"/>
        <p:guide orient="horz" pos="754"/>
        <p:guide pos="317"/>
        <p:guide pos="4604"/>
        <p:guide pos="4876"/>
        <p:guide pos="3901"/>
        <p:guide pos="4127"/>
        <p:guide pos="4286"/>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snapToGrid="0">
      <p:cViewPr varScale="1">
        <p:scale>
          <a:sx n="67" d="100"/>
          <a:sy n="67" d="100"/>
        </p:scale>
        <p:origin x="2280" y="90"/>
      </p:cViewPr>
      <p:guideLst>
        <p:guide orient="horz" pos="3127"/>
        <p:guide pos="2139"/>
      </p:guideLst>
    </p:cSldViewPr>
  </p:notesViewPr>
  <p:gridSpacing cx="360045" cy="360045"/>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13"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118" tIns="48561" rIns="97118" bIns="48561" numCol="1" anchor="t" anchorCtr="0" compatLnSpc="1">
            <a:prstTxWarp prst="textNoShape">
              <a:avLst/>
            </a:prstTxWarp>
          </a:bodyPr>
          <a:lstStyle>
            <a:lvl1pPr defTabSz="973118">
              <a:defRPr sz="1200" b="0">
                <a:solidFill>
                  <a:schemeClr val="tx1"/>
                </a:solidFill>
                <a:latin typeface="Times New Roman" pitchFamily="18" charset="0"/>
              </a:defRPr>
            </a:lvl1pPr>
          </a:lstStyle>
          <a:p>
            <a:pPr>
              <a:defRPr/>
            </a:pPr>
            <a:endParaRPr lang="de-AT"/>
          </a:p>
        </p:txBody>
      </p:sp>
      <p:sp>
        <p:nvSpPr>
          <p:cNvPr id="150531" name="Rectangle 3"/>
          <p:cNvSpPr>
            <a:spLocks noGrp="1" noChangeArrowheads="1"/>
          </p:cNvSpPr>
          <p:nvPr>
            <p:ph type="dt" sz="quarter" idx="1"/>
          </p:nvPr>
        </p:nvSpPr>
        <p:spPr bwMode="auto">
          <a:xfrm>
            <a:off x="3851276" y="0"/>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118" tIns="48561" rIns="97118" bIns="48561" numCol="1" anchor="t" anchorCtr="0" compatLnSpc="1">
            <a:prstTxWarp prst="textNoShape">
              <a:avLst/>
            </a:prstTxWarp>
          </a:bodyPr>
          <a:lstStyle>
            <a:lvl1pPr algn="r" defTabSz="973118">
              <a:defRPr sz="1200" b="0">
                <a:solidFill>
                  <a:schemeClr val="tx1"/>
                </a:solidFill>
                <a:latin typeface="Times New Roman" pitchFamily="18" charset="0"/>
              </a:defRPr>
            </a:lvl1pPr>
          </a:lstStyle>
          <a:p>
            <a:pPr>
              <a:defRPr/>
            </a:pPr>
            <a:endParaRPr lang="de-AT"/>
          </a:p>
        </p:txBody>
      </p:sp>
      <p:sp>
        <p:nvSpPr>
          <p:cNvPr id="150532" name="Rectangle 4"/>
          <p:cNvSpPr>
            <a:spLocks noGrp="1" noChangeArrowheads="1"/>
          </p:cNvSpPr>
          <p:nvPr>
            <p:ph type="ftr" sz="quarter" idx="2"/>
          </p:nvPr>
        </p:nvSpPr>
        <p:spPr bwMode="auto">
          <a:xfrm>
            <a:off x="0"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118" tIns="48561" rIns="97118" bIns="48561" numCol="1" anchor="b" anchorCtr="0" compatLnSpc="1">
            <a:prstTxWarp prst="textNoShape">
              <a:avLst/>
            </a:prstTxWarp>
          </a:bodyPr>
          <a:lstStyle>
            <a:lvl1pPr defTabSz="973118">
              <a:defRPr sz="1200" b="0">
                <a:solidFill>
                  <a:schemeClr val="tx1"/>
                </a:solidFill>
                <a:latin typeface="Times New Roman" pitchFamily="18" charset="0"/>
              </a:defRPr>
            </a:lvl1pPr>
          </a:lstStyle>
          <a:p>
            <a:pPr>
              <a:defRPr/>
            </a:pPr>
            <a:endParaRPr lang="de-AT"/>
          </a:p>
        </p:txBody>
      </p:sp>
      <p:sp>
        <p:nvSpPr>
          <p:cNvPr id="150533" name="Rectangle 5"/>
          <p:cNvSpPr>
            <a:spLocks noGrp="1" noChangeArrowheads="1"/>
          </p:cNvSpPr>
          <p:nvPr>
            <p:ph type="sldNum" sz="quarter" idx="3"/>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118" tIns="48561" rIns="97118" bIns="48561" numCol="1" anchor="b" anchorCtr="0" compatLnSpc="1">
            <a:prstTxWarp prst="textNoShape">
              <a:avLst/>
            </a:prstTxWarp>
          </a:bodyPr>
          <a:lstStyle>
            <a:lvl1pPr algn="r" defTabSz="973118">
              <a:defRPr sz="1200" b="0">
                <a:solidFill>
                  <a:schemeClr val="tx1"/>
                </a:solidFill>
                <a:latin typeface="Times New Roman" panose="02020603050405020304" pitchFamily="18" charset="0"/>
              </a:defRPr>
            </a:lvl1pPr>
          </a:lstStyle>
          <a:p>
            <a:fld id="{63301F5E-EF60-4E1C-898B-C86315F9D7EA}" type="slidenum">
              <a:rPr lang="de-AT" altLang="de-DE"/>
              <a:pPr/>
              <a:t>‹Nr.›</a:t>
            </a:fld>
            <a:endParaRPr lang="de-AT" altLang="de-DE"/>
          </a:p>
        </p:txBody>
      </p:sp>
    </p:spTree>
    <p:extLst>
      <p:ext uri="{BB962C8B-B14F-4D97-AF65-F5344CB8AC3E}">
        <p14:creationId xmlns:p14="http://schemas.microsoft.com/office/powerpoint/2010/main" val="2524018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118" tIns="48561" rIns="97118" bIns="48561" numCol="1" anchor="t" anchorCtr="0" compatLnSpc="1">
            <a:prstTxWarp prst="textNoShape">
              <a:avLst/>
            </a:prstTxWarp>
          </a:bodyPr>
          <a:lstStyle>
            <a:lvl1pPr defTabSz="973118">
              <a:defRPr sz="1200" b="0">
                <a:solidFill>
                  <a:schemeClr val="tx1"/>
                </a:solidFill>
                <a:latin typeface="Times New Roman" pitchFamily="18" charset="0"/>
              </a:defRPr>
            </a:lvl1pPr>
          </a:lstStyle>
          <a:p>
            <a:pPr>
              <a:defRPr/>
            </a:pPr>
            <a:endParaRPr lang="de-AT"/>
          </a:p>
        </p:txBody>
      </p:sp>
      <p:sp>
        <p:nvSpPr>
          <p:cNvPr id="20483" name="Rectangle 3"/>
          <p:cNvSpPr>
            <a:spLocks noGrp="1" noChangeArrowheads="1"/>
          </p:cNvSpPr>
          <p:nvPr>
            <p:ph type="dt" idx="1"/>
          </p:nvPr>
        </p:nvSpPr>
        <p:spPr bwMode="auto">
          <a:xfrm>
            <a:off x="3851276" y="0"/>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118" tIns="48561" rIns="97118" bIns="48561" numCol="1" anchor="t" anchorCtr="0" compatLnSpc="1">
            <a:prstTxWarp prst="textNoShape">
              <a:avLst/>
            </a:prstTxWarp>
          </a:bodyPr>
          <a:lstStyle>
            <a:lvl1pPr algn="r" defTabSz="973118">
              <a:defRPr sz="1200" b="0">
                <a:solidFill>
                  <a:schemeClr val="tx1"/>
                </a:solidFill>
                <a:latin typeface="Times New Roman" pitchFamily="18" charset="0"/>
              </a:defRPr>
            </a:lvl1pPr>
          </a:lstStyle>
          <a:p>
            <a:pPr>
              <a:defRPr/>
            </a:pPr>
            <a:endParaRPr lang="de-AT"/>
          </a:p>
        </p:txBody>
      </p:sp>
      <p:sp>
        <p:nvSpPr>
          <p:cNvPr id="86020" name="Rectangle 4"/>
          <p:cNvSpPr>
            <a:spLocks noGrp="1" noRot="1" noChangeAspect="1" noChangeArrowheads="1" noTextEdit="1"/>
          </p:cNvSpPr>
          <p:nvPr>
            <p:ph type="sldImg" idx="2"/>
          </p:nvPr>
        </p:nvSpPr>
        <p:spPr bwMode="auto">
          <a:xfrm>
            <a:off x="923925" y="741363"/>
            <a:ext cx="4967288"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79456" y="4716468"/>
            <a:ext cx="5438775" cy="446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118" tIns="48561" rIns="97118" bIns="48561" numCol="1" anchor="t" anchorCtr="0" compatLnSpc="1">
            <a:prstTxWarp prst="textNoShape">
              <a:avLst/>
            </a:prstTxWarp>
          </a:bodyPr>
          <a:lstStyle/>
          <a:p>
            <a:pPr lvl="0"/>
            <a:r>
              <a:rPr lang="de-AT" noProof="0"/>
              <a:t>Textmasterformate durch Klicken bearbeiten</a:t>
            </a:r>
          </a:p>
          <a:p>
            <a:pPr lvl="1"/>
            <a:r>
              <a:rPr lang="de-AT" noProof="0"/>
              <a:t>Zweite Ebene</a:t>
            </a:r>
          </a:p>
          <a:p>
            <a:pPr lvl="2"/>
            <a:r>
              <a:rPr lang="de-AT" noProof="0"/>
              <a:t>Dritte Ebene</a:t>
            </a:r>
          </a:p>
          <a:p>
            <a:pPr lvl="3"/>
            <a:r>
              <a:rPr lang="de-AT" noProof="0"/>
              <a:t>Vierte Ebene</a:t>
            </a:r>
          </a:p>
          <a:p>
            <a:pPr lvl="4"/>
            <a:r>
              <a:rPr lang="de-AT" noProof="0"/>
              <a:t>Fünfte Ebene</a:t>
            </a:r>
          </a:p>
        </p:txBody>
      </p:sp>
      <p:sp>
        <p:nvSpPr>
          <p:cNvPr id="20486" name="Rectangle 6"/>
          <p:cNvSpPr>
            <a:spLocks noGrp="1" noChangeArrowheads="1"/>
          </p:cNvSpPr>
          <p:nvPr>
            <p:ph type="ftr" sz="quarter" idx="4"/>
          </p:nvPr>
        </p:nvSpPr>
        <p:spPr bwMode="auto">
          <a:xfrm>
            <a:off x="0"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118" tIns="48561" rIns="97118" bIns="48561" numCol="1" anchor="b" anchorCtr="0" compatLnSpc="1">
            <a:prstTxWarp prst="textNoShape">
              <a:avLst/>
            </a:prstTxWarp>
          </a:bodyPr>
          <a:lstStyle>
            <a:lvl1pPr defTabSz="973118">
              <a:defRPr sz="1200" b="0">
                <a:solidFill>
                  <a:schemeClr val="tx1"/>
                </a:solidFill>
                <a:latin typeface="Times New Roman" pitchFamily="18" charset="0"/>
              </a:defRPr>
            </a:lvl1pPr>
          </a:lstStyle>
          <a:p>
            <a:pPr>
              <a:defRPr/>
            </a:pPr>
            <a:endParaRPr lang="de-AT"/>
          </a:p>
        </p:txBody>
      </p:sp>
      <p:sp>
        <p:nvSpPr>
          <p:cNvPr id="20487" name="Rectangle 7"/>
          <p:cNvSpPr>
            <a:spLocks noGrp="1" noChangeArrowheads="1"/>
          </p:cNvSpPr>
          <p:nvPr>
            <p:ph type="sldNum" sz="quarter" idx="5"/>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118" tIns="48561" rIns="97118" bIns="48561" numCol="1" anchor="b" anchorCtr="0" compatLnSpc="1">
            <a:prstTxWarp prst="textNoShape">
              <a:avLst/>
            </a:prstTxWarp>
          </a:bodyPr>
          <a:lstStyle>
            <a:lvl1pPr algn="r" defTabSz="973118">
              <a:defRPr sz="1200" b="0">
                <a:solidFill>
                  <a:schemeClr val="tx1"/>
                </a:solidFill>
                <a:latin typeface="Times New Roman" panose="02020603050405020304" pitchFamily="18" charset="0"/>
              </a:defRPr>
            </a:lvl1pPr>
          </a:lstStyle>
          <a:p>
            <a:fld id="{603FC880-489A-4131-92DB-8CDA22BD62CD}" type="slidenum">
              <a:rPr lang="de-AT" altLang="de-DE"/>
              <a:pPr/>
              <a:t>‹Nr.›</a:t>
            </a:fld>
            <a:endParaRPr lang="de-AT" altLang="de-DE"/>
          </a:p>
        </p:txBody>
      </p:sp>
    </p:spTree>
    <p:extLst>
      <p:ext uri="{BB962C8B-B14F-4D97-AF65-F5344CB8AC3E}">
        <p14:creationId xmlns:p14="http://schemas.microsoft.com/office/powerpoint/2010/main" val="33642057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4024045" y="9730091"/>
            <a:ext cx="3076917" cy="51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681" tIns="50341" rIns="100681" bIns="50341" anchor="b"/>
          <a:lstStyle>
            <a:lvl1pPr defTabSz="976313" eaLnBrk="0" hangingPunct="0">
              <a:defRPr sz="2400" b="1">
                <a:solidFill>
                  <a:srgbClr val="000000"/>
                </a:solidFill>
                <a:latin typeface="Verdana" panose="020B0604030504040204" pitchFamily="34" charset="0"/>
              </a:defRPr>
            </a:lvl1pPr>
            <a:lvl2pPr marL="739775" indent="-282575" defTabSz="976313" eaLnBrk="0" hangingPunct="0">
              <a:defRPr sz="2400" b="1">
                <a:solidFill>
                  <a:srgbClr val="000000"/>
                </a:solidFill>
                <a:latin typeface="Verdana" panose="020B0604030504040204" pitchFamily="34" charset="0"/>
              </a:defRPr>
            </a:lvl2pPr>
            <a:lvl3pPr marL="1143000" indent="-231775" defTabSz="976313" eaLnBrk="0" hangingPunct="0">
              <a:defRPr sz="2400" b="1">
                <a:solidFill>
                  <a:srgbClr val="000000"/>
                </a:solidFill>
                <a:latin typeface="Verdana" panose="020B0604030504040204" pitchFamily="34" charset="0"/>
              </a:defRPr>
            </a:lvl3pPr>
            <a:lvl4pPr marL="1600200" indent="-230188" defTabSz="976313" eaLnBrk="0" hangingPunct="0">
              <a:defRPr sz="2400" b="1">
                <a:solidFill>
                  <a:srgbClr val="000000"/>
                </a:solidFill>
                <a:latin typeface="Verdana" panose="020B0604030504040204" pitchFamily="34" charset="0"/>
              </a:defRPr>
            </a:lvl4pPr>
            <a:lvl5pPr marL="2055813" indent="-227013" defTabSz="976313" eaLnBrk="0" hangingPunct="0">
              <a:defRPr sz="2400" b="1">
                <a:solidFill>
                  <a:srgbClr val="000000"/>
                </a:solidFill>
                <a:latin typeface="Verdana" panose="020B0604030504040204" pitchFamily="34" charset="0"/>
              </a:defRPr>
            </a:lvl5pPr>
            <a:lvl6pPr marL="2513013" indent="-227013" defTabSz="976313" eaLnBrk="0" fontAlgn="base" hangingPunct="0">
              <a:spcBef>
                <a:spcPct val="0"/>
              </a:spcBef>
              <a:spcAft>
                <a:spcPct val="0"/>
              </a:spcAft>
              <a:defRPr sz="2400" b="1">
                <a:solidFill>
                  <a:srgbClr val="000000"/>
                </a:solidFill>
                <a:latin typeface="Verdana" panose="020B0604030504040204" pitchFamily="34" charset="0"/>
              </a:defRPr>
            </a:lvl6pPr>
            <a:lvl7pPr marL="2970213" indent="-227013" defTabSz="976313" eaLnBrk="0" fontAlgn="base" hangingPunct="0">
              <a:spcBef>
                <a:spcPct val="0"/>
              </a:spcBef>
              <a:spcAft>
                <a:spcPct val="0"/>
              </a:spcAft>
              <a:defRPr sz="2400" b="1">
                <a:solidFill>
                  <a:srgbClr val="000000"/>
                </a:solidFill>
                <a:latin typeface="Verdana" panose="020B0604030504040204" pitchFamily="34" charset="0"/>
              </a:defRPr>
            </a:lvl7pPr>
            <a:lvl8pPr marL="3427413" indent="-227013" defTabSz="976313" eaLnBrk="0" fontAlgn="base" hangingPunct="0">
              <a:spcBef>
                <a:spcPct val="0"/>
              </a:spcBef>
              <a:spcAft>
                <a:spcPct val="0"/>
              </a:spcAft>
              <a:defRPr sz="2400" b="1">
                <a:solidFill>
                  <a:srgbClr val="000000"/>
                </a:solidFill>
                <a:latin typeface="Verdana" panose="020B0604030504040204" pitchFamily="34" charset="0"/>
              </a:defRPr>
            </a:lvl8pPr>
            <a:lvl9pPr marL="3884613" indent="-227013"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122A5824-FCDC-4840-BC54-DF0BA4E9861A}" type="slidenum">
              <a:rPr lang="de-AT" altLang="de-DE" sz="1200" b="0">
                <a:solidFill>
                  <a:schemeClr val="tx1"/>
                </a:solidFill>
                <a:latin typeface="Times New Roman" panose="02020603050405020304" pitchFamily="18" charset="0"/>
              </a:rPr>
              <a:pPr algn="r" eaLnBrk="1" hangingPunct="1"/>
              <a:t>1</a:t>
            </a:fld>
            <a:endParaRPr lang="de-AT" altLang="de-DE" sz="1200" b="0" dirty="0">
              <a:solidFill>
                <a:schemeClr val="tx1"/>
              </a:solidFill>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45470" y="4866683"/>
            <a:ext cx="5211682" cy="4611146"/>
          </a:xfrm>
        </p:spPr>
        <p:txBody>
          <a:bodyPr lIns="100813" tIns="50403" rIns="100813" bIns="50403"/>
          <a:lstStyle/>
          <a:p>
            <a:pPr eaLnBrk="1" hangingPunct="1"/>
            <a:endParaRPr lang="de-AT" altLang="de-DE" dirty="0" smtClean="0"/>
          </a:p>
        </p:txBody>
      </p:sp>
    </p:spTree>
    <p:extLst>
      <p:ext uri="{BB962C8B-B14F-4D97-AF65-F5344CB8AC3E}">
        <p14:creationId xmlns:p14="http://schemas.microsoft.com/office/powerpoint/2010/main" val="2459342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13</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223356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14</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1830477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930275" y="744538"/>
            <a:ext cx="4972050" cy="3730625"/>
          </a:xfrm>
          <a:ln/>
        </p:spPr>
      </p:sp>
      <p:sp>
        <p:nvSpPr>
          <p:cNvPr id="15363" name="Rectangle 3"/>
          <p:cNvSpPr>
            <a:spLocks noGrp="1" noChangeArrowheads="1"/>
          </p:cNvSpPr>
          <p:nvPr>
            <p:ph type="body" idx="1"/>
          </p:nvPr>
        </p:nvSpPr>
        <p:spPr>
          <a:xfrm>
            <a:off x="681362" y="4721000"/>
            <a:ext cx="5438140" cy="4469924"/>
          </a:xfrm>
          <a:noFill/>
        </p:spPr>
        <p:txBody>
          <a:bodyPr/>
          <a:lstStyle/>
          <a:p>
            <a:endParaRPr lang="de-DE" altLang="de-DE" smtClean="0"/>
          </a:p>
        </p:txBody>
      </p:sp>
    </p:spTree>
    <p:extLst>
      <p:ext uri="{BB962C8B-B14F-4D97-AF65-F5344CB8AC3E}">
        <p14:creationId xmlns:p14="http://schemas.microsoft.com/office/powerpoint/2010/main" val="3179345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16</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2021345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17</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1136618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930275" y="744538"/>
            <a:ext cx="4972050" cy="3730625"/>
          </a:xfrm>
          <a:ln/>
        </p:spPr>
      </p:sp>
      <p:sp>
        <p:nvSpPr>
          <p:cNvPr id="15363" name="Rectangle 3"/>
          <p:cNvSpPr>
            <a:spLocks noGrp="1" noChangeArrowheads="1"/>
          </p:cNvSpPr>
          <p:nvPr>
            <p:ph type="body" idx="1"/>
          </p:nvPr>
        </p:nvSpPr>
        <p:spPr>
          <a:xfrm>
            <a:off x="681362" y="4721000"/>
            <a:ext cx="5438140" cy="4469924"/>
          </a:xfrm>
          <a:noFill/>
        </p:spPr>
        <p:txBody>
          <a:bodyPr/>
          <a:lstStyle/>
          <a:p>
            <a:endParaRPr lang="de-DE" altLang="de-DE" smtClean="0"/>
          </a:p>
        </p:txBody>
      </p:sp>
    </p:spTree>
    <p:extLst>
      <p:ext uri="{BB962C8B-B14F-4D97-AF65-F5344CB8AC3E}">
        <p14:creationId xmlns:p14="http://schemas.microsoft.com/office/powerpoint/2010/main" val="696126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19</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2599689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20</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3594275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930275" y="744538"/>
            <a:ext cx="4972050" cy="3730625"/>
          </a:xfrm>
          <a:ln/>
        </p:spPr>
      </p:sp>
      <p:sp>
        <p:nvSpPr>
          <p:cNvPr id="15363" name="Rectangle 3"/>
          <p:cNvSpPr>
            <a:spLocks noGrp="1" noChangeArrowheads="1"/>
          </p:cNvSpPr>
          <p:nvPr>
            <p:ph type="body" idx="1"/>
          </p:nvPr>
        </p:nvSpPr>
        <p:spPr>
          <a:xfrm>
            <a:off x="681362" y="4721000"/>
            <a:ext cx="5438140" cy="4469924"/>
          </a:xfrm>
          <a:noFill/>
        </p:spPr>
        <p:txBody>
          <a:bodyPr/>
          <a:lstStyle/>
          <a:p>
            <a:endParaRPr lang="de-DE" altLang="de-DE" smtClean="0"/>
          </a:p>
        </p:txBody>
      </p:sp>
    </p:spTree>
    <p:extLst>
      <p:ext uri="{BB962C8B-B14F-4D97-AF65-F5344CB8AC3E}">
        <p14:creationId xmlns:p14="http://schemas.microsoft.com/office/powerpoint/2010/main" val="2871369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930275" y="744538"/>
            <a:ext cx="4972050" cy="3730625"/>
          </a:xfrm>
          <a:ln/>
        </p:spPr>
      </p:sp>
      <p:sp>
        <p:nvSpPr>
          <p:cNvPr id="15363" name="Rectangle 3"/>
          <p:cNvSpPr>
            <a:spLocks noGrp="1" noChangeArrowheads="1"/>
          </p:cNvSpPr>
          <p:nvPr>
            <p:ph type="body" idx="1"/>
          </p:nvPr>
        </p:nvSpPr>
        <p:spPr>
          <a:xfrm>
            <a:off x="681362" y="4721000"/>
            <a:ext cx="5438140" cy="4469924"/>
          </a:xfrm>
          <a:noFill/>
        </p:spPr>
        <p:txBody>
          <a:bodyPr/>
          <a:lstStyle/>
          <a:p>
            <a:endParaRPr lang="de-DE" altLang="de-DE" smtClean="0"/>
          </a:p>
        </p:txBody>
      </p:sp>
    </p:spTree>
    <p:extLst>
      <p:ext uri="{BB962C8B-B14F-4D97-AF65-F5344CB8AC3E}">
        <p14:creationId xmlns:p14="http://schemas.microsoft.com/office/powerpoint/2010/main" val="166184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29" tIns="46865" rIns="93729" bIns="46865" anchor="b"/>
          <a:lstStyle>
            <a:lvl1pPr defTabSz="941388" eaLnBrk="0" hangingPunct="0">
              <a:defRPr sz="2400" b="1">
                <a:solidFill>
                  <a:srgbClr val="000000"/>
                </a:solidFill>
                <a:latin typeface="Verdana" panose="020B0604030504040204" pitchFamily="34" charset="0"/>
              </a:defRPr>
            </a:lvl1pPr>
            <a:lvl2pPr marL="742950" indent="-285750" defTabSz="941388" eaLnBrk="0" hangingPunct="0">
              <a:defRPr sz="2400" b="1">
                <a:solidFill>
                  <a:srgbClr val="000000"/>
                </a:solidFill>
                <a:latin typeface="Verdana" panose="020B0604030504040204" pitchFamily="34" charset="0"/>
              </a:defRPr>
            </a:lvl2pPr>
            <a:lvl3pPr marL="1143000" indent="-228600" defTabSz="941388" eaLnBrk="0" hangingPunct="0">
              <a:defRPr sz="2400" b="1">
                <a:solidFill>
                  <a:srgbClr val="000000"/>
                </a:solidFill>
                <a:latin typeface="Verdana" panose="020B0604030504040204" pitchFamily="34" charset="0"/>
              </a:defRPr>
            </a:lvl3pPr>
            <a:lvl4pPr marL="1600200" indent="-228600" defTabSz="941388" eaLnBrk="0" hangingPunct="0">
              <a:defRPr sz="2400" b="1">
                <a:solidFill>
                  <a:srgbClr val="000000"/>
                </a:solidFill>
                <a:latin typeface="Verdana" panose="020B0604030504040204" pitchFamily="34" charset="0"/>
              </a:defRPr>
            </a:lvl4pPr>
            <a:lvl5pPr marL="2057400" indent="-228600" defTabSz="941388" eaLnBrk="0" hangingPunct="0">
              <a:defRPr sz="2400" b="1">
                <a:solidFill>
                  <a:srgbClr val="000000"/>
                </a:solidFill>
                <a:latin typeface="Verdana" panose="020B0604030504040204" pitchFamily="34" charset="0"/>
              </a:defRPr>
            </a:lvl5pPr>
            <a:lvl6pPr marL="2514600" indent="-228600" defTabSz="941388"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41388"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41388"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41388"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BB19A16C-A211-4B1C-8434-AE94D7C62677}" type="slidenum">
              <a:rPr lang="de-AT" altLang="de-DE" sz="1200" b="0">
                <a:solidFill>
                  <a:schemeClr val="tx1"/>
                </a:solidFill>
                <a:latin typeface="Times New Roman" panose="02020603050405020304" pitchFamily="18" charset="0"/>
              </a:rPr>
              <a:pPr algn="r" eaLnBrk="1" hangingPunct="1"/>
              <a:t>2</a:t>
            </a:fld>
            <a:endParaRPr lang="de-AT" altLang="de-DE" sz="1200" b="0">
              <a:solidFill>
                <a:schemeClr val="tx1"/>
              </a:solidFill>
              <a:latin typeface="Times New Roman" panose="02020603050405020304" pitchFamily="18" charset="0"/>
            </a:endParaRPr>
          </a:p>
        </p:txBody>
      </p:sp>
      <p:sp>
        <p:nvSpPr>
          <p:cNvPr id="89091"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55" tIns="47025" rIns="94055" bIns="47025" anchor="b"/>
          <a:lstStyle>
            <a:lvl1pPr defTabSz="941388" eaLnBrk="0" hangingPunct="0">
              <a:defRPr sz="2400" b="1">
                <a:solidFill>
                  <a:srgbClr val="000000"/>
                </a:solidFill>
                <a:latin typeface="Verdana" panose="020B0604030504040204" pitchFamily="34" charset="0"/>
              </a:defRPr>
            </a:lvl1pPr>
            <a:lvl2pPr marL="742950" indent="-285750" defTabSz="941388" eaLnBrk="0" hangingPunct="0">
              <a:defRPr sz="2400" b="1">
                <a:solidFill>
                  <a:srgbClr val="000000"/>
                </a:solidFill>
                <a:latin typeface="Verdana" panose="020B0604030504040204" pitchFamily="34" charset="0"/>
              </a:defRPr>
            </a:lvl2pPr>
            <a:lvl3pPr marL="1143000" indent="-228600" defTabSz="941388" eaLnBrk="0" hangingPunct="0">
              <a:defRPr sz="2400" b="1">
                <a:solidFill>
                  <a:srgbClr val="000000"/>
                </a:solidFill>
                <a:latin typeface="Verdana" panose="020B0604030504040204" pitchFamily="34" charset="0"/>
              </a:defRPr>
            </a:lvl3pPr>
            <a:lvl4pPr marL="1600200" indent="-228600" defTabSz="941388" eaLnBrk="0" hangingPunct="0">
              <a:defRPr sz="2400" b="1">
                <a:solidFill>
                  <a:srgbClr val="000000"/>
                </a:solidFill>
                <a:latin typeface="Verdana" panose="020B0604030504040204" pitchFamily="34" charset="0"/>
              </a:defRPr>
            </a:lvl4pPr>
            <a:lvl5pPr marL="2057400" indent="-228600" defTabSz="941388" eaLnBrk="0" hangingPunct="0">
              <a:defRPr sz="2400" b="1">
                <a:solidFill>
                  <a:srgbClr val="000000"/>
                </a:solidFill>
                <a:latin typeface="Verdana" panose="020B0604030504040204" pitchFamily="34" charset="0"/>
              </a:defRPr>
            </a:lvl5pPr>
            <a:lvl6pPr marL="2514600" indent="-228600" defTabSz="941388"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41388"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41388"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41388"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892BCC6C-D089-4DA7-BCE0-D0F2141D1EC7}" type="slidenum">
              <a:rPr lang="de-AT" altLang="de-DE" sz="1200" b="0">
                <a:solidFill>
                  <a:schemeClr val="tx1"/>
                </a:solidFill>
                <a:latin typeface="Times New Roman" panose="02020603050405020304" pitchFamily="18" charset="0"/>
              </a:rPr>
              <a:pPr algn="r" eaLnBrk="1" hangingPunct="1"/>
              <a:t>2</a:t>
            </a:fld>
            <a:endParaRPr lang="de-AT" altLang="de-DE" sz="1200" b="0">
              <a:solidFill>
                <a:schemeClr val="tx1"/>
              </a:solidFill>
              <a:latin typeface="Times New Roman" panose="02020603050405020304" pitchFamily="18" charset="0"/>
            </a:endParaRPr>
          </a:p>
        </p:txBody>
      </p:sp>
      <p:sp>
        <p:nvSpPr>
          <p:cNvPr id="89092" name="Rectangle 2"/>
          <p:cNvSpPr>
            <a:spLocks noGrp="1" noRot="1" noChangeAspect="1" noChangeArrowheads="1" noTextEdit="1"/>
          </p:cNvSpPr>
          <p:nvPr>
            <p:ph type="sldImg"/>
          </p:nvPr>
        </p:nvSpPr>
        <p:spPr>
          <a:xfrm>
            <a:off x="596900" y="744538"/>
            <a:ext cx="5626100" cy="4219575"/>
          </a:xfrm>
          <a:ln/>
        </p:spPr>
      </p:sp>
    </p:spTree>
    <p:extLst>
      <p:ext uri="{BB962C8B-B14F-4D97-AF65-F5344CB8AC3E}">
        <p14:creationId xmlns:p14="http://schemas.microsoft.com/office/powerpoint/2010/main" val="3678162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24</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2308614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25</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1057041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930275" y="744538"/>
            <a:ext cx="4972050" cy="3730625"/>
          </a:xfrm>
          <a:ln/>
        </p:spPr>
      </p:sp>
      <p:sp>
        <p:nvSpPr>
          <p:cNvPr id="15363" name="Rectangle 3"/>
          <p:cNvSpPr>
            <a:spLocks noGrp="1" noChangeArrowheads="1"/>
          </p:cNvSpPr>
          <p:nvPr>
            <p:ph type="body" idx="1"/>
          </p:nvPr>
        </p:nvSpPr>
        <p:spPr>
          <a:xfrm>
            <a:off x="681362" y="4721000"/>
            <a:ext cx="5438140" cy="4469924"/>
          </a:xfrm>
          <a:noFill/>
        </p:spPr>
        <p:txBody>
          <a:bodyPr/>
          <a:lstStyle/>
          <a:p>
            <a:endParaRPr lang="de-DE" altLang="de-DE" smtClean="0"/>
          </a:p>
        </p:txBody>
      </p:sp>
    </p:spTree>
    <p:extLst>
      <p:ext uri="{BB962C8B-B14F-4D97-AF65-F5344CB8AC3E}">
        <p14:creationId xmlns:p14="http://schemas.microsoft.com/office/powerpoint/2010/main" val="4260111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28</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1100097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930275" y="744538"/>
            <a:ext cx="4972050" cy="3730625"/>
          </a:xfrm>
          <a:ln/>
        </p:spPr>
      </p:sp>
      <p:sp>
        <p:nvSpPr>
          <p:cNvPr id="15363" name="Rectangle 3"/>
          <p:cNvSpPr>
            <a:spLocks noGrp="1" noChangeArrowheads="1"/>
          </p:cNvSpPr>
          <p:nvPr>
            <p:ph type="body" idx="1"/>
          </p:nvPr>
        </p:nvSpPr>
        <p:spPr>
          <a:xfrm>
            <a:off x="681362" y="4721000"/>
            <a:ext cx="5438140" cy="4469924"/>
          </a:xfrm>
          <a:noFill/>
        </p:spPr>
        <p:txBody>
          <a:bodyPr/>
          <a:lstStyle/>
          <a:p>
            <a:endParaRPr lang="de-DE" altLang="de-DE" smtClean="0"/>
          </a:p>
        </p:txBody>
      </p:sp>
    </p:spTree>
    <p:extLst>
      <p:ext uri="{BB962C8B-B14F-4D97-AF65-F5344CB8AC3E}">
        <p14:creationId xmlns:p14="http://schemas.microsoft.com/office/powerpoint/2010/main" val="2320728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30</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389053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31</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2086341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930275" y="744538"/>
            <a:ext cx="4972050" cy="3730625"/>
          </a:xfrm>
          <a:ln/>
        </p:spPr>
      </p:sp>
      <p:sp>
        <p:nvSpPr>
          <p:cNvPr id="15363" name="Rectangle 3"/>
          <p:cNvSpPr>
            <a:spLocks noGrp="1" noChangeArrowheads="1"/>
          </p:cNvSpPr>
          <p:nvPr>
            <p:ph type="body" idx="1"/>
          </p:nvPr>
        </p:nvSpPr>
        <p:spPr>
          <a:xfrm>
            <a:off x="681362" y="4721000"/>
            <a:ext cx="5438140" cy="4469924"/>
          </a:xfrm>
          <a:noFill/>
        </p:spPr>
        <p:txBody>
          <a:bodyPr/>
          <a:lstStyle/>
          <a:p>
            <a:endParaRPr lang="de-DE" altLang="de-DE" smtClean="0"/>
          </a:p>
        </p:txBody>
      </p:sp>
    </p:spTree>
    <p:extLst>
      <p:ext uri="{BB962C8B-B14F-4D97-AF65-F5344CB8AC3E}">
        <p14:creationId xmlns:p14="http://schemas.microsoft.com/office/powerpoint/2010/main" val="2553000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33</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818458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34</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304035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29" tIns="46865" rIns="93729" bIns="46865" anchor="b"/>
          <a:lstStyle>
            <a:lvl1pPr defTabSz="941388" eaLnBrk="0" hangingPunct="0">
              <a:defRPr sz="2400" b="1">
                <a:solidFill>
                  <a:srgbClr val="000000"/>
                </a:solidFill>
                <a:latin typeface="Verdana" panose="020B0604030504040204" pitchFamily="34" charset="0"/>
              </a:defRPr>
            </a:lvl1pPr>
            <a:lvl2pPr marL="742950" indent="-285750" defTabSz="941388" eaLnBrk="0" hangingPunct="0">
              <a:defRPr sz="2400" b="1">
                <a:solidFill>
                  <a:srgbClr val="000000"/>
                </a:solidFill>
                <a:latin typeface="Verdana" panose="020B0604030504040204" pitchFamily="34" charset="0"/>
              </a:defRPr>
            </a:lvl2pPr>
            <a:lvl3pPr marL="1143000" indent="-228600" defTabSz="941388" eaLnBrk="0" hangingPunct="0">
              <a:defRPr sz="2400" b="1">
                <a:solidFill>
                  <a:srgbClr val="000000"/>
                </a:solidFill>
                <a:latin typeface="Verdana" panose="020B0604030504040204" pitchFamily="34" charset="0"/>
              </a:defRPr>
            </a:lvl3pPr>
            <a:lvl4pPr marL="1600200" indent="-228600" defTabSz="941388" eaLnBrk="0" hangingPunct="0">
              <a:defRPr sz="2400" b="1">
                <a:solidFill>
                  <a:srgbClr val="000000"/>
                </a:solidFill>
                <a:latin typeface="Verdana" panose="020B0604030504040204" pitchFamily="34" charset="0"/>
              </a:defRPr>
            </a:lvl4pPr>
            <a:lvl5pPr marL="2057400" indent="-228600" defTabSz="941388" eaLnBrk="0" hangingPunct="0">
              <a:defRPr sz="2400" b="1">
                <a:solidFill>
                  <a:srgbClr val="000000"/>
                </a:solidFill>
                <a:latin typeface="Verdana" panose="020B0604030504040204" pitchFamily="34" charset="0"/>
              </a:defRPr>
            </a:lvl5pPr>
            <a:lvl6pPr marL="2514600" indent="-228600" defTabSz="941388"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41388"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41388"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41388"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BB19A16C-A211-4B1C-8434-AE94D7C62677}" type="slidenum">
              <a:rPr lang="de-AT" altLang="de-DE" sz="1200" b="0">
                <a:solidFill>
                  <a:schemeClr val="tx1"/>
                </a:solidFill>
                <a:latin typeface="Times New Roman" panose="02020603050405020304" pitchFamily="18" charset="0"/>
              </a:rPr>
              <a:pPr algn="r" eaLnBrk="1" hangingPunct="1"/>
              <a:t>3</a:t>
            </a:fld>
            <a:endParaRPr lang="de-AT" altLang="de-DE" sz="1200" b="0">
              <a:solidFill>
                <a:schemeClr val="tx1"/>
              </a:solidFill>
              <a:latin typeface="Times New Roman" panose="02020603050405020304" pitchFamily="18" charset="0"/>
            </a:endParaRPr>
          </a:p>
        </p:txBody>
      </p:sp>
      <p:sp>
        <p:nvSpPr>
          <p:cNvPr id="89091"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55" tIns="47025" rIns="94055" bIns="47025" anchor="b"/>
          <a:lstStyle>
            <a:lvl1pPr defTabSz="941388" eaLnBrk="0" hangingPunct="0">
              <a:defRPr sz="2400" b="1">
                <a:solidFill>
                  <a:srgbClr val="000000"/>
                </a:solidFill>
                <a:latin typeface="Verdana" panose="020B0604030504040204" pitchFamily="34" charset="0"/>
              </a:defRPr>
            </a:lvl1pPr>
            <a:lvl2pPr marL="742950" indent="-285750" defTabSz="941388" eaLnBrk="0" hangingPunct="0">
              <a:defRPr sz="2400" b="1">
                <a:solidFill>
                  <a:srgbClr val="000000"/>
                </a:solidFill>
                <a:latin typeface="Verdana" panose="020B0604030504040204" pitchFamily="34" charset="0"/>
              </a:defRPr>
            </a:lvl2pPr>
            <a:lvl3pPr marL="1143000" indent="-228600" defTabSz="941388" eaLnBrk="0" hangingPunct="0">
              <a:defRPr sz="2400" b="1">
                <a:solidFill>
                  <a:srgbClr val="000000"/>
                </a:solidFill>
                <a:latin typeface="Verdana" panose="020B0604030504040204" pitchFamily="34" charset="0"/>
              </a:defRPr>
            </a:lvl3pPr>
            <a:lvl4pPr marL="1600200" indent="-228600" defTabSz="941388" eaLnBrk="0" hangingPunct="0">
              <a:defRPr sz="2400" b="1">
                <a:solidFill>
                  <a:srgbClr val="000000"/>
                </a:solidFill>
                <a:latin typeface="Verdana" panose="020B0604030504040204" pitchFamily="34" charset="0"/>
              </a:defRPr>
            </a:lvl4pPr>
            <a:lvl5pPr marL="2057400" indent="-228600" defTabSz="941388" eaLnBrk="0" hangingPunct="0">
              <a:defRPr sz="2400" b="1">
                <a:solidFill>
                  <a:srgbClr val="000000"/>
                </a:solidFill>
                <a:latin typeface="Verdana" panose="020B0604030504040204" pitchFamily="34" charset="0"/>
              </a:defRPr>
            </a:lvl5pPr>
            <a:lvl6pPr marL="2514600" indent="-228600" defTabSz="941388"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41388"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41388"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41388"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892BCC6C-D089-4DA7-BCE0-D0F2141D1EC7}" type="slidenum">
              <a:rPr lang="de-AT" altLang="de-DE" sz="1200" b="0">
                <a:solidFill>
                  <a:schemeClr val="tx1"/>
                </a:solidFill>
                <a:latin typeface="Times New Roman" panose="02020603050405020304" pitchFamily="18" charset="0"/>
              </a:rPr>
              <a:pPr algn="r" eaLnBrk="1" hangingPunct="1"/>
              <a:t>3</a:t>
            </a:fld>
            <a:endParaRPr lang="de-AT" altLang="de-DE" sz="1200" b="0">
              <a:solidFill>
                <a:schemeClr val="tx1"/>
              </a:solidFill>
              <a:latin typeface="Times New Roman" panose="02020603050405020304" pitchFamily="18" charset="0"/>
            </a:endParaRPr>
          </a:p>
        </p:txBody>
      </p:sp>
      <p:sp>
        <p:nvSpPr>
          <p:cNvPr id="89092" name="Rectangle 2"/>
          <p:cNvSpPr>
            <a:spLocks noGrp="1" noRot="1" noChangeAspect="1" noChangeArrowheads="1" noTextEdit="1"/>
          </p:cNvSpPr>
          <p:nvPr>
            <p:ph type="sldImg"/>
          </p:nvPr>
        </p:nvSpPr>
        <p:spPr>
          <a:xfrm>
            <a:off x="596900" y="744538"/>
            <a:ext cx="5626100" cy="4219575"/>
          </a:xfrm>
          <a:ln/>
        </p:spPr>
      </p:sp>
    </p:spTree>
    <p:extLst>
      <p:ext uri="{BB962C8B-B14F-4D97-AF65-F5344CB8AC3E}">
        <p14:creationId xmlns:p14="http://schemas.microsoft.com/office/powerpoint/2010/main" val="1127663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35</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2697649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36</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2973368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37</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942748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38</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15310675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39</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37718715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930275" y="744538"/>
            <a:ext cx="4972050" cy="3730625"/>
          </a:xfrm>
          <a:ln/>
        </p:spPr>
      </p:sp>
      <p:sp>
        <p:nvSpPr>
          <p:cNvPr id="15363" name="Rectangle 3"/>
          <p:cNvSpPr>
            <a:spLocks noGrp="1" noChangeArrowheads="1"/>
          </p:cNvSpPr>
          <p:nvPr>
            <p:ph type="body" idx="1"/>
          </p:nvPr>
        </p:nvSpPr>
        <p:spPr>
          <a:xfrm>
            <a:off x="681362" y="4721000"/>
            <a:ext cx="5438140" cy="4469924"/>
          </a:xfrm>
          <a:noFill/>
        </p:spPr>
        <p:txBody>
          <a:bodyPr/>
          <a:lstStyle/>
          <a:p>
            <a:endParaRPr lang="de-DE" altLang="de-DE" smtClean="0"/>
          </a:p>
        </p:txBody>
      </p:sp>
    </p:spTree>
    <p:extLst>
      <p:ext uri="{BB962C8B-B14F-4D97-AF65-F5344CB8AC3E}">
        <p14:creationId xmlns:p14="http://schemas.microsoft.com/office/powerpoint/2010/main" val="28882725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41</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298849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42</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2567471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43</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3031266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44</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4238605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930275" y="744538"/>
            <a:ext cx="4972050" cy="3730625"/>
          </a:xfrm>
          <a:ln/>
        </p:spPr>
      </p:sp>
      <p:sp>
        <p:nvSpPr>
          <p:cNvPr id="15363" name="Rectangle 3"/>
          <p:cNvSpPr>
            <a:spLocks noGrp="1" noChangeArrowheads="1"/>
          </p:cNvSpPr>
          <p:nvPr>
            <p:ph type="body" idx="1"/>
          </p:nvPr>
        </p:nvSpPr>
        <p:spPr>
          <a:xfrm>
            <a:off x="681362" y="4721000"/>
            <a:ext cx="5438140" cy="4469924"/>
          </a:xfrm>
          <a:noFill/>
        </p:spPr>
        <p:txBody>
          <a:bodyPr/>
          <a:lstStyle/>
          <a:p>
            <a:endParaRPr lang="de-DE" altLang="de-DE" smtClean="0"/>
          </a:p>
        </p:txBody>
      </p:sp>
    </p:spTree>
    <p:extLst>
      <p:ext uri="{BB962C8B-B14F-4D97-AF65-F5344CB8AC3E}">
        <p14:creationId xmlns:p14="http://schemas.microsoft.com/office/powerpoint/2010/main" val="20847850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45</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26047214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46</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442996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47</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1502793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48</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1658415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49</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25211466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50</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6028404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51</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15557483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52</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13216350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53</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23272897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54</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344448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5</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23693451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55</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27365816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56</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5342999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57</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42264886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930275" y="744538"/>
            <a:ext cx="4972050" cy="3730625"/>
          </a:xfrm>
          <a:ln/>
        </p:spPr>
      </p:sp>
      <p:sp>
        <p:nvSpPr>
          <p:cNvPr id="15363" name="Rectangle 3"/>
          <p:cNvSpPr>
            <a:spLocks noGrp="1" noChangeArrowheads="1"/>
          </p:cNvSpPr>
          <p:nvPr>
            <p:ph type="body" idx="1"/>
          </p:nvPr>
        </p:nvSpPr>
        <p:spPr>
          <a:xfrm>
            <a:off x="681362" y="4721000"/>
            <a:ext cx="5438140" cy="4469924"/>
          </a:xfrm>
          <a:noFill/>
        </p:spPr>
        <p:txBody>
          <a:bodyPr/>
          <a:lstStyle/>
          <a:p>
            <a:endParaRPr lang="de-DE" altLang="de-DE" smtClean="0"/>
          </a:p>
        </p:txBody>
      </p:sp>
    </p:spTree>
    <p:extLst>
      <p:ext uri="{BB962C8B-B14F-4D97-AF65-F5344CB8AC3E}">
        <p14:creationId xmlns:p14="http://schemas.microsoft.com/office/powerpoint/2010/main" val="13262354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59</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23923854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60</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30604697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61</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22035561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62</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26736640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63</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23859252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64</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3842558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930275" y="744538"/>
            <a:ext cx="4972050" cy="3730625"/>
          </a:xfrm>
          <a:ln/>
        </p:spPr>
      </p:sp>
      <p:sp>
        <p:nvSpPr>
          <p:cNvPr id="15363" name="Rectangle 3"/>
          <p:cNvSpPr>
            <a:spLocks noGrp="1" noChangeArrowheads="1"/>
          </p:cNvSpPr>
          <p:nvPr>
            <p:ph type="body" idx="1"/>
          </p:nvPr>
        </p:nvSpPr>
        <p:spPr>
          <a:xfrm>
            <a:off x="681362" y="4721000"/>
            <a:ext cx="5438140" cy="4469924"/>
          </a:xfrm>
          <a:noFill/>
        </p:spPr>
        <p:txBody>
          <a:bodyPr/>
          <a:lstStyle/>
          <a:p>
            <a:endParaRPr lang="de-DE" altLang="de-DE" smtClean="0"/>
          </a:p>
        </p:txBody>
      </p:sp>
    </p:spTree>
    <p:extLst>
      <p:ext uri="{BB962C8B-B14F-4D97-AF65-F5344CB8AC3E}">
        <p14:creationId xmlns:p14="http://schemas.microsoft.com/office/powerpoint/2010/main" val="29240206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65</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26592826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66</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13020801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67</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8658854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68</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1248490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69</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19271166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930275" y="744538"/>
            <a:ext cx="4972050" cy="3730625"/>
          </a:xfrm>
          <a:ln/>
        </p:spPr>
      </p:sp>
      <p:sp>
        <p:nvSpPr>
          <p:cNvPr id="15363" name="Rectangle 3"/>
          <p:cNvSpPr>
            <a:spLocks noGrp="1" noChangeArrowheads="1"/>
          </p:cNvSpPr>
          <p:nvPr>
            <p:ph type="body" idx="1"/>
          </p:nvPr>
        </p:nvSpPr>
        <p:spPr>
          <a:xfrm>
            <a:off x="681362" y="4721000"/>
            <a:ext cx="5438140" cy="4469924"/>
          </a:xfrm>
          <a:noFill/>
        </p:spPr>
        <p:txBody>
          <a:bodyPr/>
          <a:lstStyle/>
          <a:p>
            <a:endParaRPr lang="de-DE" altLang="de-DE" smtClean="0"/>
          </a:p>
        </p:txBody>
      </p:sp>
    </p:spTree>
    <p:extLst>
      <p:ext uri="{BB962C8B-B14F-4D97-AF65-F5344CB8AC3E}">
        <p14:creationId xmlns:p14="http://schemas.microsoft.com/office/powerpoint/2010/main" val="37566329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71</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32944217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72</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6072846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930275" y="744538"/>
            <a:ext cx="4972050" cy="3730625"/>
          </a:xfrm>
          <a:ln/>
        </p:spPr>
      </p:sp>
      <p:sp>
        <p:nvSpPr>
          <p:cNvPr id="15363" name="Rectangle 3"/>
          <p:cNvSpPr>
            <a:spLocks noGrp="1" noChangeArrowheads="1"/>
          </p:cNvSpPr>
          <p:nvPr>
            <p:ph type="body" idx="1"/>
          </p:nvPr>
        </p:nvSpPr>
        <p:spPr>
          <a:xfrm>
            <a:off x="681362" y="4721000"/>
            <a:ext cx="5438140" cy="4469924"/>
          </a:xfrm>
          <a:noFill/>
        </p:spPr>
        <p:txBody>
          <a:bodyPr/>
          <a:lstStyle/>
          <a:p>
            <a:endParaRPr lang="de-DE" altLang="de-DE" smtClean="0"/>
          </a:p>
        </p:txBody>
      </p:sp>
    </p:spTree>
    <p:extLst>
      <p:ext uri="{BB962C8B-B14F-4D97-AF65-F5344CB8AC3E}">
        <p14:creationId xmlns:p14="http://schemas.microsoft.com/office/powerpoint/2010/main" val="3779536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74</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4104469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7</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29276401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75</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39997914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930275" y="744538"/>
            <a:ext cx="4972050" cy="3730625"/>
          </a:xfrm>
          <a:ln/>
        </p:spPr>
      </p:sp>
      <p:sp>
        <p:nvSpPr>
          <p:cNvPr id="15363" name="Rectangle 3"/>
          <p:cNvSpPr>
            <a:spLocks noGrp="1" noChangeArrowheads="1"/>
          </p:cNvSpPr>
          <p:nvPr>
            <p:ph type="body" idx="1"/>
          </p:nvPr>
        </p:nvSpPr>
        <p:spPr>
          <a:xfrm>
            <a:off x="681362" y="4721000"/>
            <a:ext cx="5438140" cy="4469924"/>
          </a:xfrm>
          <a:noFill/>
        </p:spPr>
        <p:txBody>
          <a:bodyPr/>
          <a:lstStyle/>
          <a:p>
            <a:endParaRPr lang="de-DE" altLang="de-DE" smtClean="0"/>
          </a:p>
        </p:txBody>
      </p:sp>
    </p:spTree>
    <p:extLst>
      <p:ext uri="{BB962C8B-B14F-4D97-AF65-F5344CB8AC3E}">
        <p14:creationId xmlns:p14="http://schemas.microsoft.com/office/powerpoint/2010/main" val="17103179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77</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7248704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1276" y="9429751"/>
            <a:ext cx="294481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18" tIns="48561" rIns="97118" bIns="48561" anchor="b"/>
          <a:lstStyle>
            <a:lvl1pPr defTabSz="976313" eaLnBrk="0" hangingPunct="0">
              <a:defRPr sz="2400" b="1">
                <a:solidFill>
                  <a:srgbClr val="000000"/>
                </a:solidFill>
                <a:latin typeface="Verdana" panose="020B0604030504040204" pitchFamily="34" charset="0"/>
              </a:defRPr>
            </a:lvl1pPr>
            <a:lvl2pPr marL="742950" indent="-285750" defTabSz="976313" eaLnBrk="0" hangingPunct="0">
              <a:defRPr sz="2400" b="1">
                <a:solidFill>
                  <a:srgbClr val="000000"/>
                </a:solidFill>
                <a:latin typeface="Verdana" panose="020B0604030504040204" pitchFamily="34" charset="0"/>
              </a:defRPr>
            </a:lvl2pPr>
            <a:lvl3pPr marL="1143000" indent="-228600" defTabSz="976313" eaLnBrk="0" hangingPunct="0">
              <a:defRPr sz="2400" b="1">
                <a:solidFill>
                  <a:srgbClr val="000000"/>
                </a:solidFill>
                <a:latin typeface="Verdana" panose="020B0604030504040204" pitchFamily="34" charset="0"/>
              </a:defRPr>
            </a:lvl3pPr>
            <a:lvl4pPr marL="1600200" indent="-228600" defTabSz="976313" eaLnBrk="0" hangingPunct="0">
              <a:defRPr sz="2400" b="1">
                <a:solidFill>
                  <a:srgbClr val="000000"/>
                </a:solidFill>
                <a:latin typeface="Verdana" panose="020B0604030504040204" pitchFamily="34" charset="0"/>
              </a:defRPr>
            </a:lvl4pPr>
            <a:lvl5pPr marL="2057400" indent="-228600" defTabSz="976313" eaLnBrk="0" hangingPunct="0">
              <a:defRPr sz="2400" b="1">
                <a:solidFill>
                  <a:srgbClr val="000000"/>
                </a:solidFill>
                <a:latin typeface="Verdana" panose="020B0604030504040204" pitchFamily="34" charset="0"/>
              </a:defRPr>
            </a:lvl5pPr>
            <a:lvl6pPr marL="2514600" indent="-228600" defTabSz="976313" eaLnBrk="0" fontAlgn="base" hangingPunct="0">
              <a:spcBef>
                <a:spcPct val="0"/>
              </a:spcBef>
              <a:spcAft>
                <a:spcPct val="0"/>
              </a:spcAft>
              <a:defRPr sz="2400" b="1">
                <a:solidFill>
                  <a:srgbClr val="000000"/>
                </a:solidFill>
                <a:latin typeface="Verdana" panose="020B0604030504040204" pitchFamily="34" charset="0"/>
              </a:defRPr>
            </a:lvl6pPr>
            <a:lvl7pPr marL="2971800" indent="-228600" defTabSz="976313" eaLnBrk="0" fontAlgn="base" hangingPunct="0">
              <a:spcBef>
                <a:spcPct val="0"/>
              </a:spcBef>
              <a:spcAft>
                <a:spcPct val="0"/>
              </a:spcAft>
              <a:defRPr sz="2400" b="1">
                <a:solidFill>
                  <a:srgbClr val="000000"/>
                </a:solidFill>
                <a:latin typeface="Verdana" panose="020B0604030504040204" pitchFamily="34" charset="0"/>
              </a:defRPr>
            </a:lvl7pPr>
            <a:lvl8pPr marL="3429000" indent="-228600" defTabSz="976313" eaLnBrk="0" fontAlgn="base" hangingPunct="0">
              <a:spcBef>
                <a:spcPct val="0"/>
              </a:spcBef>
              <a:spcAft>
                <a:spcPct val="0"/>
              </a:spcAft>
              <a:defRPr sz="2400" b="1">
                <a:solidFill>
                  <a:srgbClr val="000000"/>
                </a:solidFill>
                <a:latin typeface="Verdana" panose="020B0604030504040204" pitchFamily="34" charset="0"/>
              </a:defRPr>
            </a:lvl8pPr>
            <a:lvl9pPr marL="3886200" indent="-228600" defTabSz="976313" eaLnBrk="0" fontAlgn="base" hangingPunct="0">
              <a:spcBef>
                <a:spcPct val="0"/>
              </a:spcBef>
              <a:spcAft>
                <a:spcPct val="0"/>
              </a:spcAft>
              <a:defRPr sz="2400" b="1">
                <a:solidFill>
                  <a:srgbClr val="000000"/>
                </a:solidFill>
                <a:latin typeface="Verdana" panose="020B0604030504040204" pitchFamily="34" charset="0"/>
              </a:defRPr>
            </a:lvl9pPr>
          </a:lstStyle>
          <a:p>
            <a:pPr algn="r" eaLnBrk="1" hangingPunct="1"/>
            <a:fld id="{3C459022-CBB2-42E7-AFB2-D966F9041019}" type="slidenum">
              <a:rPr lang="de-AT" altLang="de-DE" sz="1200" b="0">
                <a:solidFill>
                  <a:schemeClr val="tx1"/>
                </a:solidFill>
                <a:latin typeface="Times New Roman" panose="02020603050405020304" pitchFamily="18" charset="0"/>
              </a:rPr>
              <a:pPr algn="r" eaLnBrk="1" hangingPunct="1"/>
              <a:t>78</a:t>
            </a:fld>
            <a:endParaRPr lang="de-AT" altLang="de-DE" sz="1200" b="0">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917575" y="741363"/>
            <a:ext cx="4968875" cy="3727450"/>
          </a:xfrm>
          <a:ln/>
        </p:spPr>
      </p:sp>
      <p:sp>
        <p:nvSpPr>
          <p:cNvPr id="100356" name="Rectangle 3"/>
          <p:cNvSpPr>
            <a:spLocks noGrp="1" noChangeArrowheads="1"/>
          </p:cNvSpPr>
          <p:nvPr>
            <p:ph type="body" idx="1"/>
          </p:nvPr>
        </p:nvSpPr>
        <p:spPr>
          <a:xfrm>
            <a:off x="681044" y="4716468"/>
            <a:ext cx="5435600" cy="4468811"/>
          </a:xfrm>
          <a:noFill/>
        </p:spPr>
        <p:txBody>
          <a:bodyPr/>
          <a:lstStyle/>
          <a:p>
            <a:pPr eaLnBrk="1" hangingPunct="1"/>
            <a:endParaRPr lang="de-DE" altLang="de-DE"/>
          </a:p>
        </p:txBody>
      </p:sp>
    </p:spTree>
    <p:extLst>
      <p:ext uri="{BB962C8B-B14F-4D97-AF65-F5344CB8AC3E}">
        <p14:creationId xmlns:p14="http://schemas.microsoft.com/office/powerpoint/2010/main" val="17782435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930275" y="744538"/>
            <a:ext cx="4972050" cy="3730625"/>
          </a:xfrm>
          <a:ln/>
        </p:spPr>
      </p:sp>
      <p:sp>
        <p:nvSpPr>
          <p:cNvPr id="15363" name="Rectangle 3"/>
          <p:cNvSpPr>
            <a:spLocks noGrp="1" noChangeArrowheads="1"/>
          </p:cNvSpPr>
          <p:nvPr>
            <p:ph type="body" idx="1"/>
          </p:nvPr>
        </p:nvSpPr>
        <p:spPr>
          <a:xfrm>
            <a:off x="681362" y="4721000"/>
            <a:ext cx="5438140" cy="4469924"/>
          </a:xfrm>
          <a:noFill/>
        </p:spPr>
        <p:txBody>
          <a:bodyPr/>
          <a:lstStyle/>
          <a:p>
            <a:endParaRPr lang="de-DE" altLang="de-DE" smtClean="0"/>
          </a:p>
        </p:txBody>
      </p:sp>
    </p:spTree>
    <p:extLst>
      <p:ext uri="{BB962C8B-B14F-4D97-AF65-F5344CB8AC3E}">
        <p14:creationId xmlns:p14="http://schemas.microsoft.com/office/powerpoint/2010/main" val="1524177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930275" y="744538"/>
            <a:ext cx="4972050" cy="3730625"/>
          </a:xfrm>
          <a:ln/>
        </p:spPr>
      </p:sp>
      <p:sp>
        <p:nvSpPr>
          <p:cNvPr id="15363" name="Rectangle 3"/>
          <p:cNvSpPr>
            <a:spLocks noGrp="1" noChangeArrowheads="1"/>
          </p:cNvSpPr>
          <p:nvPr>
            <p:ph type="body" idx="1"/>
          </p:nvPr>
        </p:nvSpPr>
        <p:spPr>
          <a:xfrm>
            <a:off x="681362" y="4721000"/>
            <a:ext cx="5438140" cy="4469924"/>
          </a:xfrm>
          <a:noFill/>
        </p:spPr>
        <p:txBody>
          <a:bodyPr/>
          <a:lstStyle/>
          <a:p>
            <a:endParaRPr lang="de-DE" altLang="de-DE" smtClean="0"/>
          </a:p>
        </p:txBody>
      </p:sp>
    </p:spTree>
    <p:extLst>
      <p:ext uri="{BB962C8B-B14F-4D97-AF65-F5344CB8AC3E}">
        <p14:creationId xmlns:p14="http://schemas.microsoft.com/office/powerpoint/2010/main" val="91903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930275" y="744538"/>
            <a:ext cx="4972050" cy="3730625"/>
          </a:xfrm>
          <a:ln/>
        </p:spPr>
      </p:sp>
      <p:sp>
        <p:nvSpPr>
          <p:cNvPr id="15363" name="Rectangle 3"/>
          <p:cNvSpPr>
            <a:spLocks noGrp="1" noChangeArrowheads="1"/>
          </p:cNvSpPr>
          <p:nvPr>
            <p:ph type="body" idx="1"/>
          </p:nvPr>
        </p:nvSpPr>
        <p:spPr>
          <a:xfrm>
            <a:off x="681362" y="4721000"/>
            <a:ext cx="5438140" cy="4469924"/>
          </a:xfrm>
          <a:noFill/>
        </p:spPr>
        <p:txBody>
          <a:bodyPr/>
          <a:lstStyle/>
          <a:p>
            <a:endParaRPr lang="de-DE" altLang="de-DE" smtClean="0"/>
          </a:p>
        </p:txBody>
      </p:sp>
    </p:spTree>
    <p:extLst>
      <p:ext uri="{BB962C8B-B14F-4D97-AF65-F5344CB8AC3E}">
        <p14:creationId xmlns:p14="http://schemas.microsoft.com/office/powerpoint/2010/main" val="2032159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AT"/>
          </a:p>
        </p:txBody>
      </p:sp>
      <p:sp>
        <p:nvSpPr>
          <p:cNvPr id="4" name="Rectangle 2"/>
          <p:cNvSpPr>
            <a:spLocks noGrp="1" noChangeArrowheads="1"/>
          </p:cNvSpPr>
          <p:nvPr>
            <p:ph type="ftr" sz="quarter" idx="10"/>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1132730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2"/>
          <p:cNvSpPr>
            <a:spLocks noGrp="1" noChangeArrowheads="1"/>
          </p:cNvSpPr>
          <p:nvPr>
            <p:ph type="ftr" sz="quarter" idx="10"/>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1627963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65913" y="330200"/>
            <a:ext cx="2068512" cy="5878513"/>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330200"/>
            <a:ext cx="6056313" cy="5878513"/>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2"/>
          <p:cNvSpPr>
            <a:spLocks noGrp="1" noChangeArrowheads="1"/>
          </p:cNvSpPr>
          <p:nvPr>
            <p:ph type="ftr" sz="quarter" idx="10"/>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1858237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Rectangle 2"/>
          <p:cNvSpPr>
            <a:spLocks noGrp="1" noChangeArrowheads="1"/>
          </p:cNvSpPr>
          <p:nvPr>
            <p:ph type="title" idx="4294967295"/>
          </p:nvPr>
        </p:nvSpPr>
        <p:spPr>
          <a:xfrm>
            <a:off x="936401" y="316024"/>
            <a:ext cx="7931150" cy="431800"/>
          </a:xfrm>
          <a:prstGeom prst="rect">
            <a:avLst/>
          </a:prstGeom>
          <a:noFill/>
        </p:spPr>
        <p:txBody>
          <a:bodyPr/>
          <a:lstStyle>
            <a:lvl1pPr>
              <a:defRPr>
                <a:solidFill>
                  <a:schemeClr val="bg1"/>
                </a:solidFill>
              </a:defRPr>
            </a:lvl1pPr>
          </a:lstStyle>
          <a:p>
            <a:pPr eaLnBrk="1" hangingPunct="1"/>
            <a:endParaRPr lang="de-AT" altLang="de-DE" dirty="0"/>
          </a:p>
        </p:txBody>
      </p:sp>
    </p:spTree>
    <p:extLst>
      <p:ext uri="{BB962C8B-B14F-4D97-AF65-F5344CB8AC3E}">
        <p14:creationId xmlns:p14="http://schemas.microsoft.com/office/powerpoint/2010/main" val="38102533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AT"/>
          </a:p>
        </p:txBody>
      </p:sp>
    </p:spTree>
    <p:extLst>
      <p:ext uri="{BB962C8B-B14F-4D97-AF65-F5344CB8AC3E}">
        <p14:creationId xmlns:p14="http://schemas.microsoft.com/office/powerpoint/2010/main" val="1945629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3906524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1233035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249363"/>
            <a:ext cx="4038600" cy="4959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249363"/>
            <a:ext cx="4038600" cy="4959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2951828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dirty="0"/>
              <a:t>Titelmasterformat durch Klicken bearbeiten</a:t>
            </a:r>
            <a:endParaRPr lang="de-AT"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2065202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Tree>
    <p:extLst>
      <p:ext uri="{BB962C8B-B14F-4D97-AF65-F5344CB8AC3E}">
        <p14:creationId xmlns:p14="http://schemas.microsoft.com/office/powerpoint/2010/main" val="1510579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465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2"/>
          <p:cNvSpPr>
            <a:spLocks noGrp="1" noChangeArrowheads="1"/>
          </p:cNvSpPr>
          <p:nvPr>
            <p:ph type="ftr" sz="quarter" idx="10"/>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3350094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192469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3485920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2189310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65913" y="330200"/>
            <a:ext cx="2068512" cy="5878513"/>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330200"/>
            <a:ext cx="6056313" cy="5878513"/>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528139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1585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2"/>
          <p:cNvSpPr>
            <a:spLocks noGrp="1" noChangeArrowheads="1"/>
          </p:cNvSpPr>
          <p:nvPr>
            <p:ph type="ftr" sz="quarter" idx="10"/>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346551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249363"/>
            <a:ext cx="4038600" cy="4959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249363"/>
            <a:ext cx="4038600" cy="4959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Rectangle 2"/>
          <p:cNvSpPr>
            <a:spLocks noGrp="1" noChangeArrowheads="1"/>
          </p:cNvSpPr>
          <p:nvPr>
            <p:ph type="ftr" sz="quarter" idx="10"/>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340419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Rectangle 2"/>
          <p:cNvSpPr>
            <a:spLocks noGrp="1" noChangeArrowheads="1"/>
          </p:cNvSpPr>
          <p:nvPr>
            <p:ph type="ftr" sz="quarter" idx="10"/>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78071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Rectangle 2"/>
          <p:cNvSpPr>
            <a:spLocks noGrp="1" noChangeArrowheads="1"/>
          </p:cNvSpPr>
          <p:nvPr>
            <p:ph type="ftr" sz="quarter" idx="10"/>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120076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4249169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
          <p:cNvSpPr>
            <a:spLocks noGrp="1" noChangeArrowheads="1"/>
          </p:cNvSpPr>
          <p:nvPr>
            <p:ph type="ftr" sz="quarter" idx="10"/>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186048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
          <p:cNvSpPr>
            <a:spLocks noGrp="1" noChangeArrowheads="1"/>
          </p:cNvSpPr>
          <p:nvPr>
            <p:ph type="ftr" sz="quarter" idx="10"/>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55853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ftr" sz="quarter" idx="3"/>
          </p:nvPr>
        </p:nvSpPr>
        <p:spPr bwMode="auto">
          <a:xfrm>
            <a:off x="457200" y="6032500"/>
            <a:ext cx="29432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rgbClr val="999999"/>
                </a:solidFill>
              </a:defRPr>
            </a:lvl1pPr>
          </a:lstStyle>
          <a:p>
            <a:pPr>
              <a:defRPr/>
            </a:pPr>
            <a:endParaRPr lang="de-AT" dirty="0"/>
          </a:p>
        </p:txBody>
      </p:sp>
      <p:sp>
        <p:nvSpPr>
          <p:cNvPr id="1028" name="Rectangle 4"/>
          <p:cNvSpPr>
            <a:spLocks noGrp="1" noChangeArrowheads="1"/>
          </p:cNvSpPr>
          <p:nvPr>
            <p:ph type="body" idx="1"/>
          </p:nvPr>
        </p:nvSpPr>
        <p:spPr bwMode="auto">
          <a:xfrm>
            <a:off x="457200" y="1249363"/>
            <a:ext cx="82296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a:t>Mastertextformat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1029" name="Rectangle 8"/>
          <p:cNvSpPr>
            <a:spLocks noChangeArrowheads="1"/>
          </p:cNvSpPr>
          <p:nvPr/>
        </p:nvSpPr>
        <p:spPr bwMode="auto">
          <a:xfrm>
            <a:off x="469900" y="368300"/>
            <a:ext cx="360363" cy="287338"/>
          </a:xfrm>
          <a:prstGeom prst="rect">
            <a:avLst/>
          </a:prstGeom>
          <a:solidFill>
            <a:srgbClr val="666666"/>
          </a:solidFill>
          <a:ln>
            <a:noFill/>
          </a:ln>
          <a:extLst/>
        </p:spPr>
        <p:txBody>
          <a:bodyPr wrap="none" anchor="ct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algn="ctr"/>
            <a:fld id="{0339D5FB-F3FF-40FF-A21E-A08F2110F507}" type="slidenum">
              <a:rPr lang="de-DE" altLang="de-DE" sz="1400">
                <a:solidFill>
                  <a:schemeClr val="bg1"/>
                </a:solidFill>
                <a:latin typeface="Calibri" panose="020F0502020204030204" pitchFamily="34" charset="0"/>
              </a:rPr>
              <a:pPr algn="ctr"/>
              <a:t>‹Nr.›</a:t>
            </a:fld>
            <a:endParaRPr lang="de-AT" altLang="de-DE" sz="1400" dirty="0">
              <a:solidFill>
                <a:schemeClr val="bg1"/>
              </a:solidFill>
              <a:latin typeface="Calibri" panose="020F0502020204030204" pitchFamily="34" charset="0"/>
            </a:endParaRPr>
          </a:p>
        </p:txBody>
      </p:sp>
      <p:sp>
        <p:nvSpPr>
          <p:cNvPr id="1030" name="AutoShape 9"/>
          <p:cNvSpPr>
            <a:spLocks noChangeArrowheads="1"/>
          </p:cNvSpPr>
          <p:nvPr/>
        </p:nvSpPr>
        <p:spPr bwMode="auto">
          <a:xfrm>
            <a:off x="479425" y="6414409"/>
            <a:ext cx="8194675" cy="3302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algn="ctr"/>
            <a:r>
              <a:rPr lang="de-DE" altLang="de-DE" sz="1000" b="0" dirty="0" smtClean="0">
                <a:solidFill>
                  <a:schemeClr val="folHlink"/>
                </a:solidFill>
                <a:latin typeface="Calibri" panose="020F0502020204030204" pitchFamily="34" charset="0"/>
              </a:rPr>
              <a:t>23004024 </a:t>
            </a:r>
            <a:r>
              <a:rPr lang="de-DE" altLang="de-DE" sz="1000" b="0" dirty="0" err="1">
                <a:solidFill>
                  <a:schemeClr val="folHlink"/>
                </a:solidFill>
                <a:latin typeface="Calibri" panose="020F0502020204030204" pitchFamily="34" charset="0"/>
              </a:rPr>
              <a:t>KonsumentInnenbarometer</a:t>
            </a:r>
            <a:r>
              <a:rPr lang="de-DE" altLang="de-DE" sz="1000" b="0" dirty="0">
                <a:solidFill>
                  <a:schemeClr val="folHlink"/>
                </a:solidFill>
                <a:latin typeface="Calibri" panose="020F0502020204030204" pitchFamily="34" charset="0"/>
              </a:rPr>
              <a:t> </a:t>
            </a:r>
            <a:r>
              <a:rPr lang="de-DE" altLang="de-DE" sz="1000" b="0" dirty="0" smtClean="0">
                <a:solidFill>
                  <a:schemeClr val="folHlink"/>
                </a:solidFill>
                <a:latin typeface="Calibri" panose="020F0502020204030204" pitchFamily="34" charset="0"/>
              </a:rPr>
              <a:t>2019</a:t>
            </a:r>
            <a:endParaRPr lang="de-DE" altLang="de-DE" sz="1000" b="0" dirty="0">
              <a:solidFill>
                <a:schemeClr val="folHlink"/>
              </a:solidFill>
              <a:latin typeface="Calibri" panose="020F0502020204030204" pitchFamily="34" charset="0"/>
            </a:endParaRPr>
          </a:p>
        </p:txBody>
      </p:sp>
      <p:sp>
        <p:nvSpPr>
          <p:cNvPr id="1031" name="Text Box 10"/>
          <p:cNvSpPr txBox="1">
            <a:spLocks noChangeArrowheads="1"/>
          </p:cNvSpPr>
          <p:nvPr/>
        </p:nvSpPr>
        <p:spPr bwMode="auto">
          <a:xfrm>
            <a:off x="468313" y="692150"/>
            <a:ext cx="8229600" cy="53975"/>
          </a:xfrm>
          <a:prstGeom prst="rect">
            <a:avLst/>
          </a:prstGeom>
          <a:solidFill>
            <a:srgbClr val="666666"/>
          </a:solidFill>
          <a:ln>
            <a:noFill/>
          </a:ln>
          <a:extLst/>
        </p:spPr>
        <p:txBody>
          <a:bodyPr anchor="ctr" anchorCtr="1"/>
          <a:lstStyle>
            <a:lvl1pPr eaLnBrk="0" hangingPunct="0">
              <a:defRPr sz="2400" b="1">
                <a:solidFill>
                  <a:srgbClr val="000000"/>
                </a:solidFill>
                <a:latin typeface="Verdana" pitchFamily="34" charset="0"/>
              </a:defRPr>
            </a:lvl1pPr>
            <a:lvl2pPr marL="742950" indent="-285750" eaLnBrk="0" hangingPunct="0">
              <a:defRPr sz="2400" b="1">
                <a:solidFill>
                  <a:srgbClr val="000000"/>
                </a:solidFill>
                <a:latin typeface="Verdana" pitchFamily="34" charset="0"/>
              </a:defRPr>
            </a:lvl2pPr>
            <a:lvl3pPr marL="1143000" indent="-228600" eaLnBrk="0" hangingPunct="0">
              <a:defRPr sz="2400" b="1">
                <a:solidFill>
                  <a:srgbClr val="000000"/>
                </a:solidFill>
                <a:latin typeface="Verdana" pitchFamily="34" charset="0"/>
              </a:defRPr>
            </a:lvl3pPr>
            <a:lvl4pPr marL="1600200" indent="-228600" eaLnBrk="0" hangingPunct="0">
              <a:defRPr sz="2400" b="1">
                <a:solidFill>
                  <a:srgbClr val="000000"/>
                </a:solidFill>
                <a:latin typeface="Verdana" pitchFamily="34" charset="0"/>
              </a:defRPr>
            </a:lvl4pPr>
            <a:lvl5pPr marL="2057400" indent="-228600" eaLnBrk="0" hangingPunct="0">
              <a:defRPr sz="2400" b="1">
                <a:solidFill>
                  <a:srgbClr val="000000"/>
                </a:solidFill>
                <a:latin typeface="Verdana" pitchFamily="34" charset="0"/>
              </a:defRPr>
            </a:lvl5pPr>
            <a:lvl6pPr marL="2514600" indent="-228600" eaLnBrk="0" fontAlgn="base" hangingPunct="0">
              <a:spcBef>
                <a:spcPct val="0"/>
              </a:spcBef>
              <a:spcAft>
                <a:spcPct val="0"/>
              </a:spcAft>
              <a:defRPr sz="2400" b="1">
                <a:solidFill>
                  <a:srgbClr val="000000"/>
                </a:solidFill>
                <a:latin typeface="Verdana" pitchFamily="34" charset="0"/>
              </a:defRPr>
            </a:lvl6pPr>
            <a:lvl7pPr marL="2971800" indent="-228600" eaLnBrk="0" fontAlgn="base" hangingPunct="0">
              <a:spcBef>
                <a:spcPct val="0"/>
              </a:spcBef>
              <a:spcAft>
                <a:spcPct val="0"/>
              </a:spcAft>
              <a:defRPr sz="2400" b="1">
                <a:solidFill>
                  <a:srgbClr val="000000"/>
                </a:solidFill>
                <a:latin typeface="Verdana" pitchFamily="34" charset="0"/>
              </a:defRPr>
            </a:lvl7pPr>
            <a:lvl8pPr marL="3429000" indent="-228600" eaLnBrk="0" fontAlgn="base" hangingPunct="0">
              <a:spcBef>
                <a:spcPct val="0"/>
              </a:spcBef>
              <a:spcAft>
                <a:spcPct val="0"/>
              </a:spcAft>
              <a:defRPr sz="2400" b="1">
                <a:solidFill>
                  <a:srgbClr val="000000"/>
                </a:solidFill>
                <a:latin typeface="Verdana" pitchFamily="34" charset="0"/>
              </a:defRPr>
            </a:lvl8pPr>
            <a:lvl9pPr marL="3886200" indent="-228600" eaLnBrk="0" fontAlgn="base" hangingPunct="0">
              <a:spcBef>
                <a:spcPct val="0"/>
              </a:spcBef>
              <a:spcAft>
                <a:spcPct val="0"/>
              </a:spcAft>
              <a:defRPr sz="2400" b="1">
                <a:solidFill>
                  <a:srgbClr val="000000"/>
                </a:solidFill>
                <a:latin typeface="Verdana" pitchFamily="34" charset="0"/>
              </a:defRPr>
            </a:lvl9pPr>
          </a:lstStyle>
          <a:p>
            <a:pPr algn="ctr">
              <a:spcBef>
                <a:spcPct val="50000"/>
              </a:spcBef>
              <a:defRPr/>
            </a:pPr>
            <a:endParaRPr lang="de-AT" sz="1400" b="0">
              <a:solidFill>
                <a:schemeClr val="bg1"/>
              </a:solidFill>
            </a:endParaRPr>
          </a:p>
        </p:txBody>
      </p:sp>
      <p:sp>
        <p:nvSpPr>
          <p:cNvPr id="1032" name="Rectangle 12"/>
          <p:cNvSpPr>
            <a:spLocks noGrp="1" noChangeArrowheads="1"/>
          </p:cNvSpPr>
          <p:nvPr>
            <p:ph type="title"/>
          </p:nvPr>
        </p:nvSpPr>
        <p:spPr bwMode="auto">
          <a:xfrm>
            <a:off x="803275" y="330200"/>
            <a:ext cx="7931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a:t>Mastertitelformat bearbeiten</a:t>
            </a:r>
          </a:p>
        </p:txBody>
      </p:sp>
      <p:pic>
        <p:nvPicPr>
          <p:cNvPr id="2" name="Grafik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79425" y="6409338"/>
            <a:ext cx="526180" cy="212125"/>
          </a:xfrm>
          <a:prstGeom prst="rect">
            <a:avLst/>
          </a:prstGeom>
        </p:spPr>
      </p:pic>
      <p:pic>
        <p:nvPicPr>
          <p:cNvPr id="11" name="Grafik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04648" y="6235443"/>
            <a:ext cx="1529777" cy="419647"/>
          </a:xfrm>
          <a:prstGeom prst="rect">
            <a:avLst/>
          </a:prstGeom>
        </p:spPr>
      </p:pic>
    </p:spTree>
  </p:cSld>
  <p:clrMap bg1="lt1" tx1="dk1" bg2="lt2" tx2="dk2" accent1="accent1" accent2="accent2" accent3="accent3" accent4="accent4" accent5="accent5" accent6="accent6" hlink="hlink" folHlink="folHlink"/>
  <p:sldLayoutIdLst>
    <p:sldLayoutId id="2147483691" r:id="rId1"/>
    <p:sldLayoutId id="2147483690" r:id="rId2"/>
    <p:sldLayoutId id="2147483689" r:id="rId3"/>
    <p:sldLayoutId id="2147483688" r:id="rId4"/>
    <p:sldLayoutId id="2147483687" r:id="rId5"/>
    <p:sldLayoutId id="2147483686" r:id="rId6"/>
    <p:sldLayoutId id="2147483685" r:id="rId7"/>
    <p:sldLayoutId id="2147483684" r:id="rId8"/>
    <p:sldLayoutId id="2147483683" r:id="rId9"/>
    <p:sldLayoutId id="2147483682" r:id="rId10"/>
    <p:sldLayoutId id="2147483681" r:id="rId11"/>
  </p:sldLayoutIdLst>
  <p:txStyles>
    <p:titleStyle>
      <a:lvl1pPr algn="l" rtl="0" eaLnBrk="0" fontAlgn="base" hangingPunct="0">
        <a:spcBef>
          <a:spcPct val="0"/>
        </a:spcBef>
        <a:spcAft>
          <a:spcPct val="0"/>
        </a:spcAft>
        <a:defRPr sz="2000" b="1">
          <a:solidFill>
            <a:schemeClr val="folHlink"/>
          </a:solidFill>
          <a:latin typeface="Calibri" panose="020F0502020204030204" pitchFamily="34" charset="0"/>
          <a:ea typeface="+mj-ea"/>
          <a:cs typeface="+mj-cs"/>
        </a:defRPr>
      </a:lvl1pPr>
      <a:lvl2pPr algn="l" rtl="0" eaLnBrk="0" fontAlgn="base" hangingPunct="0">
        <a:spcBef>
          <a:spcPct val="0"/>
        </a:spcBef>
        <a:spcAft>
          <a:spcPct val="0"/>
        </a:spcAft>
        <a:defRPr sz="2000" b="1">
          <a:solidFill>
            <a:schemeClr val="folHlink"/>
          </a:solidFill>
          <a:latin typeface="Verdana" pitchFamily="34" charset="0"/>
        </a:defRPr>
      </a:lvl2pPr>
      <a:lvl3pPr algn="l" rtl="0" eaLnBrk="0" fontAlgn="base" hangingPunct="0">
        <a:spcBef>
          <a:spcPct val="0"/>
        </a:spcBef>
        <a:spcAft>
          <a:spcPct val="0"/>
        </a:spcAft>
        <a:defRPr sz="2000" b="1">
          <a:solidFill>
            <a:schemeClr val="folHlink"/>
          </a:solidFill>
          <a:latin typeface="Verdana" pitchFamily="34" charset="0"/>
        </a:defRPr>
      </a:lvl3pPr>
      <a:lvl4pPr algn="l" rtl="0" eaLnBrk="0" fontAlgn="base" hangingPunct="0">
        <a:spcBef>
          <a:spcPct val="0"/>
        </a:spcBef>
        <a:spcAft>
          <a:spcPct val="0"/>
        </a:spcAft>
        <a:defRPr sz="2000" b="1">
          <a:solidFill>
            <a:schemeClr val="folHlink"/>
          </a:solidFill>
          <a:latin typeface="Verdana" pitchFamily="34" charset="0"/>
        </a:defRPr>
      </a:lvl4pPr>
      <a:lvl5pPr algn="l" rtl="0" eaLnBrk="0" fontAlgn="base" hangingPunct="0">
        <a:spcBef>
          <a:spcPct val="0"/>
        </a:spcBef>
        <a:spcAft>
          <a:spcPct val="0"/>
        </a:spcAft>
        <a:defRPr sz="2000" b="1">
          <a:solidFill>
            <a:schemeClr val="folHlink"/>
          </a:solidFill>
          <a:latin typeface="Verdana" pitchFamily="34" charset="0"/>
        </a:defRPr>
      </a:lvl5pPr>
      <a:lvl6pPr marL="457200" algn="l" rtl="0" eaLnBrk="0" fontAlgn="base" hangingPunct="0">
        <a:spcBef>
          <a:spcPct val="0"/>
        </a:spcBef>
        <a:spcAft>
          <a:spcPct val="0"/>
        </a:spcAft>
        <a:defRPr sz="2000" b="1">
          <a:solidFill>
            <a:schemeClr val="folHlink"/>
          </a:solidFill>
          <a:latin typeface="Verdana" pitchFamily="34" charset="0"/>
        </a:defRPr>
      </a:lvl6pPr>
      <a:lvl7pPr marL="914400" algn="l" rtl="0" eaLnBrk="0" fontAlgn="base" hangingPunct="0">
        <a:spcBef>
          <a:spcPct val="0"/>
        </a:spcBef>
        <a:spcAft>
          <a:spcPct val="0"/>
        </a:spcAft>
        <a:defRPr sz="2000" b="1">
          <a:solidFill>
            <a:schemeClr val="folHlink"/>
          </a:solidFill>
          <a:latin typeface="Verdana" pitchFamily="34" charset="0"/>
        </a:defRPr>
      </a:lvl7pPr>
      <a:lvl8pPr marL="1371600" algn="l" rtl="0" eaLnBrk="0" fontAlgn="base" hangingPunct="0">
        <a:spcBef>
          <a:spcPct val="0"/>
        </a:spcBef>
        <a:spcAft>
          <a:spcPct val="0"/>
        </a:spcAft>
        <a:defRPr sz="2000" b="1">
          <a:solidFill>
            <a:schemeClr val="folHlink"/>
          </a:solidFill>
          <a:latin typeface="Verdana" pitchFamily="34" charset="0"/>
        </a:defRPr>
      </a:lvl8pPr>
      <a:lvl9pPr marL="1828800" algn="l" rtl="0" eaLnBrk="0" fontAlgn="base" hangingPunct="0">
        <a:spcBef>
          <a:spcPct val="0"/>
        </a:spcBef>
        <a:spcAft>
          <a:spcPct val="0"/>
        </a:spcAft>
        <a:defRPr sz="2000" b="1">
          <a:solidFill>
            <a:schemeClr val="folHlink"/>
          </a:solidFill>
          <a:latin typeface="Verdana" pitchFamily="34" charset="0"/>
        </a:defRPr>
      </a:lvl9pPr>
    </p:titleStyle>
    <p:bodyStyle>
      <a:lvl1pPr marL="342900" indent="-342900" algn="l" rtl="0" eaLnBrk="0" fontAlgn="base" hangingPunct="0">
        <a:spcBef>
          <a:spcPct val="20000"/>
        </a:spcBef>
        <a:spcAft>
          <a:spcPct val="0"/>
        </a:spcAft>
        <a:defRPr>
          <a:solidFill>
            <a:srgbClr val="000000"/>
          </a:solidFill>
          <a:latin typeface="Calibri" panose="020F0502020204030204" pitchFamily="34" charset="0"/>
          <a:ea typeface="+mn-ea"/>
          <a:cs typeface="+mn-cs"/>
        </a:defRPr>
      </a:lvl1pPr>
      <a:lvl2pPr marL="261938" indent="-82550" algn="l" rtl="0" eaLnBrk="0" fontAlgn="base" hangingPunct="0">
        <a:spcBef>
          <a:spcPct val="20000"/>
        </a:spcBef>
        <a:spcAft>
          <a:spcPct val="0"/>
        </a:spcAft>
        <a:buFont typeface="Wingdings" panose="05000000000000000000" pitchFamily="2" charset="2"/>
        <a:buChar char="§"/>
        <a:defRPr sz="1600">
          <a:solidFill>
            <a:srgbClr val="000000"/>
          </a:solidFill>
          <a:latin typeface="Calibri" panose="020F0502020204030204" pitchFamily="34" charset="0"/>
        </a:defRPr>
      </a:lvl2pPr>
      <a:lvl3pPr marL="534988" indent="-93663" algn="l" rtl="0" eaLnBrk="0" fontAlgn="base" hangingPunct="0">
        <a:spcBef>
          <a:spcPct val="20000"/>
        </a:spcBef>
        <a:spcAft>
          <a:spcPct val="0"/>
        </a:spcAft>
        <a:buChar char="•"/>
        <a:defRPr sz="1400">
          <a:solidFill>
            <a:srgbClr val="000000"/>
          </a:solidFill>
          <a:latin typeface="Calibri" panose="020F0502020204030204" pitchFamily="34" charset="0"/>
        </a:defRPr>
      </a:lvl3pPr>
      <a:lvl4pPr marL="812800" indent="-98425" algn="l" rtl="0" eaLnBrk="0" fontAlgn="base" hangingPunct="0">
        <a:spcBef>
          <a:spcPct val="20000"/>
        </a:spcBef>
        <a:spcAft>
          <a:spcPct val="0"/>
        </a:spcAft>
        <a:buChar char="–"/>
        <a:defRPr sz="1200">
          <a:solidFill>
            <a:srgbClr val="000000"/>
          </a:solidFill>
          <a:latin typeface="Calibri" panose="020F0502020204030204" pitchFamily="34" charset="0"/>
        </a:defRPr>
      </a:lvl4pPr>
      <a:lvl5pPr marL="1160463" indent="-168275" algn="l" rtl="0" eaLnBrk="0" fontAlgn="base" hangingPunct="0">
        <a:spcBef>
          <a:spcPct val="20000"/>
        </a:spcBef>
        <a:spcAft>
          <a:spcPct val="0"/>
        </a:spcAft>
        <a:buChar char="»"/>
        <a:defRPr sz="1200">
          <a:solidFill>
            <a:srgbClr val="000000"/>
          </a:solidFill>
          <a:latin typeface="Calibri" panose="020F0502020204030204" pitchFamily="34" charset="0"/>
        </a:defRPr>
      </a:lvl5pPr>
      <a:lvl6pPr marL="1617663" indent="-168275" algn="l" rtl="0" eaLnBrk="0" fontAlgn="base" hangingPunct="0">
        <a:spcBef>
          <a:spcPct val="20000"/>
        </a:spcBef>
        <a:spcAft>
          <a:spcPct val="0"/>
        </a:spcAft>
        <a:buChar char="»"/>
        <a:defRPr sz="1200">
          <a:solidFill>
            <a:srgbClr val="000000"/>
          </a:solidFill>
          <a:latin typeface="+mn-lt"/>
        </a:defRPr>
      </a:lvl6pPr>
      <a:lvl7pPr marL="2074863" indent="-168275" algn="l" rtl="0" eaLnBrk="0" fontAlgn="base" hangingPunct="0">
        <a:spcBef>
          <a:spcPct val="20000"/>
        </a:spcBef>
        <a:spcAft>
          <a:spcPct val="0"/>
        </a:spcAft>
        <a:buChar char="»"/>
        <a:defRPr sz="1200">
          <a:solidFill>
            <a:srgbClr val="000000"/>
          </a:solidFill>
          <a:latin typeface="+mn-lt"/>
        </a:defRPr>
      </a:lvl7pPr>
      <a:lvl8pPr marL="2532063" indent="-168275" algn="l" rtl="0" eaLnBrk="0" fontAlgn="base" hangingPunct="0">
        <a:spcBef>
          <a:spcPct val="20000"/>
        </a:spcBef>
        <a:spcAft>
          <a:spcPct val="0"/>
        </a:spcAft>
        <a:buChar char="»"/>
        <a:defRPr sz="1200">
          <a:solidFill>
            <a:srgbClr val="000000"/>
          </a:solidFill>
          <a:latin typeface="+mn-lt"/>
        </a:defRPr>
      </a:lvl8pPr>
      <a:lvl9pPr marL="2989263" indent="-168275" algn="l" rtl="0" eaLnBrk="0" fontAlgn="base" hangingPunct="0">
        <a:spcBef>
          <a:spcPct val="20000"/>
        </a:spcBef>
        <a:spcAft>
          <a:spcPct val="0"/>
        </a:spcAft>
        <a:buChar char="»"/>
        <a:defRPr sz="12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20" userDrawn="1">
          <p15:clr>
            <a:srgbClr val="F26B43"/>
          </p15:clr>
        </p15:guide>
        <p15:guide id="2" pos="290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hteck 1"/>
          <p:cNvSpPr/>
          <p:nvPr userDrawn="1"/>
        </p:nvSpPr>
        <p:spPr bwMode="auto">
          <a:xfrm>
            <a:off x="0" y="243348"/>
            <a:ext cx="7470058" cy="478658"/>
          </a:xfrm>
          <a:prstGeom prst="rect">
            <a:avLst/>
          </a:prstGeom>
          <a:solidFill>
            <a:srgbClr val="004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2400" b="1" i="0" u="none" strike="noStrike" cap="none" normalizeH="0" baseline="0" smtClean="0">
              <a:ln>
                <a:noFill/>
              </a:ln>
              <a:solidFill>
                <a:srgbClr val="000000"/>
              </a:solidFill>
              <a:effectLst/>
              <a:latin typeface="Verdana" pitchFamily="34" charset="0"/>
            </a:endParaRPr>
          </a:p>
        </p:txBody>
      </p:sp>
      <p:sp>
        <p:nvSpPr>
          <p:cNvPr id="1029" name="Rectangle 8"/>
          <p:cNvSpPr>
            <a:spLocks noChangeArrowheads="1"/>
          </p:cNvSpPr>
          <p:nvPr userDrawn="1"/>
        </p:nvSpPr>
        <p:spPr bwMode="auto">
          <a:xfrm>
            <a:off x="469900" y="368300"/>
            <a:ext cx="360363" cy="287338"/>
          </a:xfrm>
          <a:prstGeom prst="rect">
            <a:avLst/>
          </a:prstGeom>
          <a:noFill/>
          <a:ln>
            <a:noFill/>
          </a:ln>
          <a:extLst/>
        </p:spPr>
        <p:txBody>
          <a:bodyPr wrap="none" anchor="ct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algn="ctr"/>
            <a:fld id="{7CC233F8-0FCA-41EB-A535-0C38B7ECAD40}" type="slidenum">
              <a:rPr lang="de-DE" altLang="de-DE" sz="1800" smtClean="0">
                <a:solidFill>
                  <a:schemeClr val="bg1"/>
                </a:solidFill>
                <a:latin typeface="Calibri" panose="020F0502020204030204" pitchFamily="34" charset="0"/>
              </a:rPr>
              <a:pPr algn="ctr"/>
              <a:t>‹Nr.›</a:t>
            </a:fld>
            <a:endParaRPr lang="de-AT" altLang="de-DE" sz="2000" dirty="0">
              <a:solidFill>
                <a:schemeClr val="bg1"/>
              </a:solidFill>
              <a:latin typeface="Calibri" panose="020F0502020204030204" pitchFamily="34" charset="0"/>
            </a:endParaRPr>
          </a:p>
        </p:txBody>
      </p:sp>
      <p:sp>
        <p:nvSpPr>
          <p:cNvPr id="1030" name="AutoShape 9"/>
          <p:cNvSpPr>
            <a:spLocks noChangeArrowheads="1"/>
          </p:cNvSpPr>
          <p:nvPr/>
        </p:nvSpPr>
        <p:spPr bwMode="auto">
          <a:xfrm>
            <a:off x="1050925" y="6367463"/>
            <a:ext cx="7764463" cy="3302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algn="r"/>
            <a:endParaRPr lang="de-DE" altLang="de-DE" sz="1200" dirty="0">
              <a:solidFill>
                <a:schemeClr val="folHlink"/>
              </a:solidFill>
            </a:endParaRPr>
          </a:p>
        </p:txBody>
      </p:sp>
      <p:sp>
        <p:nvSpPr>
          <p:cNvPr id="1036" name="Text Box 12"/>
          <p:cNvSpPr txBox="1">
            <a:spLocks noChangeArrowheads="1"/>
          </p:cNvSpPr>
          <p:nvPr/>
        </p:nvSpPr>
        <p:spPr bwMode="auto">
          <a:xfrm>
            <a:off x="2427288" y="6481763"/>
            <a:ext cx="4103687" cy="20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spAutoFit/>
          </a:bodyPr>
          <a:lstStyle/>
          <a:p>
            <a:pPr algn="ctr">
              <a:spcBef>
                <a:spcPct val="50000"/>
              </a:spcBef>
            </a:pPr>
            <a:r>
              <a:rPr lang="de-DE" altLang="de-DE" sz="1200" b="1" dirty="0" smtClean="0">
                <a:solidFill>
                  <a:schemeClr val="folHlink"/>
                </a:solidFill>
                <a:latin typeface="Calibri" panose="020F0502020204030204" pitchFamily="34" charset="0"/>
              </a:rPr>
              <a:t>23004024 | </a:t>
            </a:r>
            <a:r>
              <a:rPr lang="de-DE" altLang="de-DE" sz="1200" b="1" dirty="0" err="1" smtClean="0">
                <a:solidFill>
                  <a:schemeClr val="folHlink"/>
                </a:solidFill>
                <a:latin typeface="Calibri" panose="020F0502020204030204" pitchFamily="34" charset="0"/>
              </a:rPr>
              <a:t>KonsumentInnen</a:t>
            </a:r>
            <a:r>
              <a:rPr lang="de-DE" altLang="de-DE" sz="1200" b="1" dirty="0" smtClean="0">
                <a:solidFill>
                  <a:schemeClr val="folHlink"/>
                </a:solidFill>
                <a:latin typeface="Calibri" panose="020F0502020204030204" pitchFamily="34" charset="0"/>
              </a:rPr>
              <a:t>-Barometer 2019</a:t>
            </a:r>
            <a:endParaRPr lang="de-DE" altLang="de-DE" sz="1200" dirty="0">
              <a:solidFill>
                <a:schemeClr val="folHlink"/>
              </a:solidFill>
              <a:latin typeface="Calibri" panose="020F0502020204030204" pitchFamily="34" charset="0"/>
            </a:endParaRPr>
          </a:p>
        </p:txBody>
      </p:sp>
      <p:pic>
        <p:nvPicPr>
          <p:cNvPr id="9" name="Grafik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95762" y="6410164"/>
            <a:ext cx="908870" cy="34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0081" y="6475075"/>
            <a:ext cx="545345" cy="219851"/>
          </a:xfrm>
          <a:prstGeom prst="rect">
            <a:avLst/>
          </a:prstGeom>
        </p:spPr>
      </p:pic>
    </p:spTree>
    <p:extLst>
      <p:ext uri="{BB962C8B-B14F-4D97-AF65-F5344CB8AC3E}">
        <p14:creationId xmlns:p14="http://schemas.microsoft.com/office/powerpoint/2010/main" val="993821653"/>
      </p:ext>
    </p:extLst>
  </p:cSld>
  <p:clrMap bg1="lt1" tx1="dk1" bg2="lt2" tx2="dk2" accent1="accent1" accent2="accent2" accent3="accent3" accent4="accent4" accent5="accent5" accent6="accent6" hlink="hlink" folHlink="folHlink"/>
  <p:sldLayoutIdLst>
    <p:sldLayoutId id="2147483705" r:id="rId1"/>
  </p:sldLayoutIdLst>
  <p:timing>
    <p:tnLst>
      <p:par>
        <p:cTn id="1" dur="indefinite" restart="never" nodeType="tmRoot"/>
      </p:par>
    </p:tnLst>
  </p:timing>
  <p:txStyles>
    <p:titleStyle>
      <a:lvl1pPr algn="l" rtl="0" eaLnBrk="0" fontAlgn="base" hangingPunct="0">
        <a:spcBef>
          <a:spcPct val="0"/>
        </a:spcBef>
        <a:spcAft>
          <a:spcPct val="0"/>
        </a:spcAft>
        <a:defRPr sz="2000" b="1">
          <a:solidFill>
            <a:schemeClr val="folHlink"/>
          </a:solidFill>
          <a:latin typeface="Calibri" panose="020F0502020204030204" pitchFamily="34" charset="0"/>
          <a:ea typeface="+mj-ea"/>
          <a:cs typeface="+mj-cs"/>
        </a:defRPr>
      </a:lvl1pPr>
      <a:lvl2pPr algn="l" rtl="0" eaLnBrk="0" fontAlgn="base" hangingPunct="0">
        <a:spcBef>
          <a:spcPct val="0"/>
        </a:spcBef>
        <a:spcAft>
          <a:spcPct val="0"/>
        </a:spcAft>
        <a:defRPr sz="2000" b="1">
          <a:solidFill>
            <a:schemeClr val="folHlink"/>
          </a:solidFill>
          <a:latin typeface="Verdana" pitchFamily="34" charset="0"/>
        </a:defRPr>
      </a:lvl2pPr>
      <a:lvl3pPr algn="l" rtl="0" eaLnBrk="0" fontAlgn="base" hangingPunct="0">
        <a:spcBef>
          <a:spcPct val="0"/>
        </a:spcBef>
        <a:spcAft>
          <a:spcPct val="0"/>
        </a:spcAft>
        <a:defRPr sz="2000" b="1">
          <a:solidFill>
            <a:schemeClr val="folHlink"/>
          </a:solidFill>
          <a:latin typeface="Verdana" pitchFamily="34" charset="0"/>
        </a:defRPr>
      </a:lvl3pPr>
      <a:lvl4pPr algn="l" rtl="0" eaLnBrk="0" fontAlgn="base" hangingPunct="0">
        <a:spcBef>
          <a:spcPct val="0"/>
        </a:spcBef>
        <a:spcAft>
          <a:spcPct val="0"/>
        </a:spcAft>
        <a:defRPr sz="2000" b="1">
          <a:solidFill>
            <a:schemeClr val="folHlink"/>
          </a:solidFill>
          <a:latin typeface="Verdana" pitchFamily="34" charset="0"/>
        </a:defRPr>
      </a:lvl4pPr>
      <a:lvl5pPr algn="l" rtl="0" eaLnBrk="0" fontAlgn="base" hangingPunct="0">
        <a:spcBef>
          <a:spcPct val="0"/>
        </a:spcBef>
        <a:spcAft>
          <a:spcPct val="0"/>
        </a:spcAft>
        <a:defRPr sz="2000" b="1">
          <a:solidFill>
            <a:schemeClr val="folHlink"/>
          </a:solidFill>
          <a:latin typeface="Verdana" pitchFamily="34" charset="0"/>
        </a:defRPr>
      </a:lvl5pPr>
      <a:lvl6pPr marL="457200" algn="l" rtl="0" eaLnBrk="0" fontAlgn="base" hangingPunct="0">
        <a:spcBef>
          <a:spcPct val="0"/>
        </a:spcBef>
        <a:spcAft>
          <a:spcPct val="0"/>
        </a:spcAft>
        <a:defRPr sz="2000" b="1">
          <a:solidFill>
            <a:schemeClr val="folHlink"/>
          </a:solidFill>
          <a:latin typeface="Verdana" pitchFamily="34" charset="0"/>
        </a:defRPr>
      </a:lvl6pPr>
      <a:lvl7pPr marL="914400" algn="l" rtl="0" eaLnBrk="0" fontAlgn="base" hangingPunct="0">
        <a:spcBef>
          <a:spcPct val="0"/>
        </a:spcBef>
        <a:spcAft>
          <a:spcPct val="0"/>
        </a:spcAft>
        <a:defRPr sz="2000" b="1">
          <a:solidFill>
            <a:schemeClr val="folHlink"/>
          </a:solidFill>
          <a:latin typeface="Verdana" pitchFamily="34" charset="0"/>
        </a:defRPr>
      </a:lvl7pPr>
      <a:lvl8pPr marL="1371600" algn="l" rtl="0" eaLnBrk="0" fontAlgn="base" hangingPunct="0">
        <a:spcBef>
          <a:spcPct val="0"/>
        </a:spcBef>
        <a:spcAft>
          <a:spcPct val="0"/>
        </a:spcAft>
        <a:defRPr sz="2000" b="1">
          <a:solidFill>
            <a:schemeClr val="folHlink"/>
          </a:solidFill>
          <a:latin typeface="Verdana" pitchFamily="34" charset="0"/>
        </a:defRPr>
      </a:lvl8pPr>
      <a:lvl9pPr marL="1828800" algn="l" rtl="0" eaLnBrk="0" fontAlgn="base" hangingPunct="0">
        <a:spcBef>
          <a:spcPct val="0"/>
        </a:spcBef>
        <a:spcAft>
          <a:spcPct val="0"/>
        </a:spcAft>
        <a:defRPr sz="2000" b="1">
          <a:solidFill>
            <a:schemeClr val="folHlink"/>
          </a:solidFill>
          <a:latin typeface="Verdana" pitchFamily="34" charset="0"/>
        </a:defRPr>
      </a:lvl9pPr>
    </p:titleStyle>
    <p:bodyStyle>
      <a:lvl1pPr marL="342900" indent="-342900" algn="l" rtl="0" eaLnBrk="0" fontAlgn="base" hangingPunct="0">
        <a:spcBef>
          <a:spcPct val="20000"/>
        </a:spcBef>
        <a:spcAft>
          <a:spcPct val="0"/>
        </a:spcAft>
        <a:defRPr>
          <a:solidFill>
            <a:srgbClr val="000000"/>
          </a:solidFill>
          <a:latin typeface="+mn-lt"/>
          <a:ea typeface="+mn-ea"/>
          <a:cs typeface="+mn-cs"/>
        </a:defRPr>
      </a:lvl1pPr>
      <a:lvl2pPr marL="261938" indent="-82550" algn="l" rtl="0" eaLnBrk="0" fontAlgn="base" hangingPunct="0">
        <a:spcBef>
          <a:spcPct val="20000"/>
        </a:spcBef>
        <a:spcAft>
          <a:spcPct val="0"/>
        </a:spcAft>
        <a:buFont typeface="Wingdings" panose="05000000000000000000" pitchFamily="2" charset="2"/>
        <a:buChar char="§"/>
        <a:defRPr sz="1600">
          <a:solidFill>
            <a:srgbClr val="000000"/>
          </a:solidFill>
          <a:latin typeface="+mn-lt"/>
        </a:defRPr>
      </a:lvl2pPr>
      <a:lvl3pPr marL="534988" indent="-93663" algn="l" rtl="0" eaLnBrk="0" fontAlgn="base" hangingPunct="0">
        <a:spcBef>
          <a:spcPct val="20000"/>
        </a:spcBef>
        <a:spcAft>
          <a:spcPct val="0"/>
        </a:spcAft>
        <a:buChar char="•"/>
        <a:defRPr sz="1400">
          <a:solidFill>
            <a:srgbClr val="000000"/>
          </a:solidFill>
          <a:latin typeface="+mn-lt"/>
        </a:defRPr>
      </a:lvl3pPr>
      <a:lvl4pPr marL="812800" indent="-98425" algn="l" rtl="0" eaLnBrk="0" fontAlgn="base" hangingPunct="0">
        <a:spcBef>
          <a:spcPct val="20000"/>
        </a:spcBef>
        <a:spcAft>
          <a:spcPct val="0"/>
        </a:spcAft>
        <a:buChar char="–"/>
        <a:defRPr sz="1200">
          <a:solidFill>
            <a:srgbClr val="000000"/>
          </a:solidFill>
          <a:latin typeface="+mn-lt"/>
        </a:defRPr>
      </a:lvl4pPr>
      <a:lvl5pPr marL="1160463" indent="-168275" algn="l" rtl="0" eaLnBrk="0" fontAlgn="base" hangingPunct="0">
        <a:spcBef>
          <a:spcPct val="20000"/>
        </a:spcBef>
        <a:spcAft>
          <a:spcPct val="0"/>
        </a:spcAft>
        <a:buChar char="»"/>
        <a:defRPr sz="1200">
          <a:solidFill>
            <a:srgbClr val="000000"/>
          </a:solidFill>
          <a:latin typeface="+mn-lt"/>
        </a:defRPr>
      </a:lvl5pPr>
      <a:lvl6pPr marL="1617663" indent="-168275" algn="l" rtl="0" eaLnBrk="0" fontAlgn="base" hangingPunct="0">
        <a:spcBef>
          <a:spcPct val="20000"/>
        </a:spcBef>
        <a:spcAft>
          <a:spcPct val="0"/>
        </a:spcAft>
        <a:buChar char="»"/>
        <a:defRPr sz="1200">
          <a:solidFill>
            <a:srgbClr val="000000"/>
          </a:solidFill>
          <a:latin typeface="+mn-lt"/>
        </a:defRPr>
      </a:lvl6pPr>
      <a:lvl7pPr marL="2074863" indent="-168275" algn="l" rtl="0" eaLnBrk="0" fontAlgn="base" hangingPunct="0">
        <a:spcBef>
          <a:spcPct val="20000"/>
        </a:spcBef>
        <a:spcAft>
          <a:spcPct val="0"/>
        </a:spcAft>
        <a:buChar char="»"/>
        <a:defRPr sz="1200">
          <a:solidFill>
            <a:srgbClr val="000000"/>
          </a:solidFill>
          <a:latin typeface="+mn-lt"/>
        </a:defRPr>
      </a:lvl7pPr>
      <a:lvl8pPr marL="2532063" indent="-168275" algn="l" rtl="0" eaLnBrk="0" fontAlgn="base" hangingPunct="0">
        <a:spcBef>
          <a:spcPct val="20000"/>
        </a:spcBef>
        <a:spcAft>
          <a:spcPct val="0"/>
        </a:spcAft>
        <a:buChar char="»"/>
        <a:defRPr sz="1200">
          <a:solidFill>
            <a:srgbClr val="000000"/>
          </a:solidFill>
          <a:latin typeface="+mn-lt"/>
        </a:defRPr>
      </a:lvl8pPr>
      <a:lvl9pPr marL="2989263" indent="-168275" algn="l" rtl="0" eaLnBrk="0" fontAlgn="base" hangingPunct="0">
        <a:spcBef>
          <a:spcPct val="20000"/>
        </a:spcBef>
        <a:spcAft>
          <a:spcPct val="0"/>
        </a:spcAft>
        <a:buChar char="»"/>
        <a:defRPr sz="12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3"/>
          <p:cNvSpPr>
            <a:spLocks noChangeArrowheads="1"/>
          </p:cNvSpPr>
          <p:nvPr userDrawn="1"/>
        </p:nvSpPr>
        <p:spPr bwMode="auto">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endParaRPr lang="de-AT" altLang="de-DE"/>
          </a:p>
        </p:txBody>
      </p:sp>
      <p:sp>
        <p:nvSpPr>
          <p:cNvPr id="2052" name="AutoShape 8"/>
          <p:cNvSpPr>
            <a:spLocks noChangeArrowheads="1"/>
          </p:cNvSpPr>
          <p:nvPr/>
        </p:nvSpPr>
        <p:spPr bwMode="auto">
          <a:xfrm>
            <a:off x="899540" y="963960"/>
            <a:ext cx="7939088" cy="3302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algn="r"/>
            <a:r>
              <a:rPr lang="de-AT" altLang="de-DE" sz="1400" b="0" dirty="0">
                <a:solidFill>
                  <a:srgbClr val="4D4D4D"/>
                </a:solidFill>
                <a:latin typeface="Calibri" panose="020F0502020204030204" pitchFamily="34" charset="0"/>
              </a:rPr>
              <a:t>IFES - Institut für empirische Sozialforschung GmbH</a:t>
            </a:r>
            <a:br>
              <a:rPr lang="de-AT" altLang="de-DE" sz="1400" b="0" dirty="0">
                <a:solidFill>
                  <a:srgbClr val="4D4D4D"/>
                </a:solidFill>
                <a:latin typeface="Calibri" panose="020F0502020204030204" pitchFamily="34" charset="0"/>
              </a:rPr>
            </a:br>
            <a:r>
              <a:rPr lang="de-AT" altLang="de-DE" sz="1400" b="0" dirty="0" err="1">
                <a:solidFill>
                  <a:srgbClr val="4D4D4D"/>
                </a:solidFill>
                <a:latin typeface="Calibri" panose="020F0502020204030204" pitchFamily="34" charset="0"/>
              </a:rPr>
              <a:t>Teinfaltstraße</a:t>
            </a:r>
            <a:r>
              <a:rPr lang="de-AT" altLang="de-DE" sz="1400" b="0" dirty="0">
                <a:solidFill>
                  <a:srgbClr val="4D4D4D"/>
                </a:solidFill>
                <a:latin typeface="Calibri" panose="020F0502020204030204" pitchFamily="34" charset="0"/>
              </a:rPr>
              <a:t> 8</a:t>
            </a:r>
          </a:p>
          <a:p>
            <a:pPr algn="r"/>
            <a:r>
              <a:rPr lang="de-AT" altLang="de-DE" sz="1400" b="0" dirty="0">
                <a:solidFill>
                  <a:srgbClr val="4D4D4D"/>
                </a:solidFill>
                <a:latin typeface="Calibri" panose="020F0502020204030204" pitchFamily="34" charset="0"/>
              </a:rPr>
              <a:t>1010 Wien</a:t>
            </a:r>
            <a:endParaRPr lang="de-DE" altLang="de-DE" sz="1400" dirty="0">
              <a:solidFill>
                <a:srgbClr val="4D4D4D"/>
              </a:solidFill>
              <a:latin typeface="Calibri" panose="020F0502020204030204" pitchFamily="34" charset="0"/>
            </a:endParaRPr>
          </a:p>
        </p:txBody>
      </p:sp>
      <p:sp>
        <p:nvSpPr>
          <p:cNvPr id="2053" name="Rectangle 4"/>
          <p:cNvSpPr>
            <a:spLocks noGrp="1" noChangeArrowheads="1"/>
          </p:cNvSpPr>
          <p:nvPr>
            <p:ph type="body" idx="1"/>
          </p:nvPr>
        </p:nvSpPr>
        <p:spPr bwMode="auto">
          <a:xfrm>
            <a:off x="457200" y="1249363"/>
            <a:ext cx="82296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a:t>Mastertextformat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pic>
        <p:nvPicPr>
          <p:cNvPr id="2" name="Grafik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18772" y="300535"/>
            <a:ext cx="1096057" cy="441866"/>
          </a:xfrm>
          <a:prstGeom prst="rect">
            <a:avLst/>
          </a:prstGeom>
        </p:spPr>
      </p:pic>
      <p:sp>
        <p:nvSpPr>
          <p:cNvPr id="2054" name="Rectangle 12"/>
          <p:cNvSpPr>
            <a:spLocks noGrp="1" noChangeArrowheads="1"/>
          </p:cNvSpPr>
          <p:nvPr>
            <p:ph type="title"/>
          </p:nvPr>
        </p:nvSpPr>
        <p:spPr bwMode="auto">
          <a:xfrm>
            <a:off x="803275" y="330200"/>
            <a:ext cx="6667869"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a:t>Mastertitelformat bearbeiten</a:t>
            </a:r>
          </a:p>
        </p:txBody>
      </p:sp>
      <p:pic>
        <p:nvPicPr>
          <p:cNvPr id="9" name="Grafik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37932" y="155301"/>
            <a:ext cx="2849230" cy="781598"/>
          </a:xfrm>
          <a:prstGeom prst="rect">
            <a:avLst/>
          </a:prstGeom>
        </p:spPr>
      </p:pic>
    </p:spTree>
  </p:cSld>
  <p:clrMap bg1="lt1" tx1="dk1" bg2="lt2" tx2="dk2" accent1="accent1" accent2="accent2" accent3="accent3" accent4="accent4" accent5="accent5" accent6="accent6" hlink="hlink" folHlink="folHlink"/>
  <p:sldLayoutIdLst>
    <p:sldLayoutId id="2147483702"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 id="2147483703" r:id="rId12"/>
  </p:sldLayoutIdLst>
  <p:txStyles>
    <p:titleStyle>
      <a:lvl1pPr algn="l" rtl="0" eaLnBrk="0" fontAlgn="base" hangingPunct="0">
        <a:spcBef>
          <a:spcPct val="0"/>
        </a:spcBef>
        <a:spcAft>
          <a:spcPct val="0"/>
        </a:spcAft>
        <a:defRPr sz="2000" b="1">
          <a:solidFill>
            <a:schemeClr val="folHlink"/>
          </a:solidFill>
          <a:latin typeface="Calibri" panose="020F0502020204030204" pitchFamily="34" charset="0"/>
          <a:ea typeface="+mj-ea"/>
          <a:cs typeface="+mj-cs"/>
        </a:defRPr>
      </a:lvl1pPr>
      <a:lvl2pPr algn="l" rtl="0" eaLnBrk="0" fontAlgn="base" hangingPunct="0">
        <a:spcBef>
          <a:spcPct val="0"/>
        </a:spcBef>
        <a:spcAft>
          <a:spcPct val="0"/>
        </a:spcAft>
        <a:defRPr sz="2000" b="1">
          <a:solidFill>
            <a:schemeClr val="folHlink"/>
          </a:solidFill>
          <a:latin typeface="Verdana" pitchFamily="34" charset="0"/>
        </a:defRPr>
      </a:lvl2pPr>
      <a:lvl3pPr algn="l" rtl="0" eaLnBrk="0" fontAlgn="base" hangingPunct="0">
        <a:spcBef>
          <a:spcPct val="0"/>
        </a:spcBef>
        <a:spcAft>
          <a:spcPct val="0"/>
        </a:spcAft>
        <a:defRPr sz="2000" b="1">
          <a:solidFill>
            <a:schemeClr val="folHlink"/>
          </a:solidFill>
          <a:latin typeface="Verdana" pitchFamily="34" charset="0"/>
        </a:defRPr>
      </a:lvl3pPr>
      <a:lvl4pPr algn="l" rtl="0" eaLnBrk="0" fontAlgn="base" hangingPunct="0">
        <a:spcBef>
          <a:spcPct val="0"/>
        </a:spcBef>
        <a:spcAft>
          <a:spcPct val="0"/>
        </a:spcAft>
        <a:defRPr sz="2000" b="1">
          <a:solidFill>
            <a:schemeClr val="folHlink"/>
          </a:solidFill>
          <a:latin typeface="Verdana" pitchFamily="34" charset="0"/>
        </a:defRPr>
      </a:lvl4pPr>
      <a:lvl5pPr algn="l" rtl="0" eaLnBrk="0" fontAlgn="base" hangingPunct="0">
        <a:spcBef>
          <a:spcPct val="0"/>
        </a:spcBef>
        <a:spcAft>
          <a:spcPct val="0"/>
        </a:spcAft>
        <a:defRPr sz="2000" b="1">
          <a:solidFill>
            <a:schemeClr val="folHlink"/>
          </a:solidFill>
          <a:latin typeface="Verdana" pitchFamily="34" charset="0"/>
        </a:defRPr>
      </a:lvl5pPr>
      <a:lvl6pPr marL="457200" algn="l" rtl="0" eaLnBrk="0" fontAlgn="base" hangingPunct="0">
        <a:spcBef>
          <a:spcPct val="0"/>
        </a:spcBef>
        <a:spcAft>
          <a:spcPct val="0"/>
        </a:spcAft>
        <a:defRPr sz="2000" b="1">
          <a:solidFill>
            <a:schemeClr val="folHlink"/>
          </a:solidFill>
          <a:latin typeface="Verdana" pitchFamily="34" charset="0"/>
        </a:defRPr>
      </a:lvl6pPr>
      <a:lvl7pPr marL="914400" algn="l" rtl="0" eaLnBrk="0" fontAlgn="base" hangingPunct="0">
        <a:spcBef>
          <a:spcPct val="0"/>
        </a:spcBef>
        <a:spcAft>
          <a:spcPct val="0"/>
        </a:spcAft>
        <a:defRPr sz="2000" b="1">
          <a:solidFill>
            <a:schemeClr val="folHlink"/>
          </a:solidFill>
          <a:latin typeface="Verdana" pitchFamily="34" charset="0"/>
        </a:defRPr>
      </a:lvl7pPr>
      <a:lvl8pPr marL="1371600" algn="l" rtl="0" eaLnBrk="0" fontAlgn="base" hangingPunct="0">
        <a:spcBef>
          <a:spcPct val="0"/>
        </a:spcBef>
        <a:spcAft>
          <a:spcPct val="0"/>
        </a:spcAft>
        <a:defRPr sz="2000" b="1">
          <a:solidFill>
            <a:schemeClr val="folHlink"/>
          </a:solidFill>
          <a:latin typeface="Verdana" pitchFamily="34" charset="0"/>
        </a:defRPr>
      </a:lvl8pPr>
      <a:lvl9pPr marL="1828800" algn="l" rtl="0" eaLnBrk="0" fontAlgn="base" hangingPunct="0">
        <a:spcBef>
          <a:spcPct val="0"/>
        </a:spcBef>
        <a:spcAft>
          <a:spcPct val="0"/>
        </a:spcAft>
        <a:defRPr sz="2000" b="1">
          <a:solidFill>
            <a:schemeClr val="folHlink"/>
          </a:solidFill>
          <a:latin typeface="Verdana" pitchFamily="34" charset="0"/>
        </a:defRPr>
      </a:lvl9pPr>
    </p:titleStyle>
    <p:bodyStyle>
      <a:lvl1pPr marL="342900" indent="-342900" algn="l" rtl="0" eaLnBrk="0" fontAlgn="base" hangingPunct="0">
        <a:spcBef>
          <a:spcPct val="20000"/>
        </a:spcBef>
        <a:spcAft>
          <a:spcPct val="0"/>
        </a:spcAft>
        <a:defRPr>
          <a:solidFill>
            <a:srgbClr val="000000"/>
          </a:solidFill>
          <a:latin typeface="Calibri" panose="020F0502020204030204" pitchFamily="34" charset="0"/>
          <a:ea typeface="+mn-ea"/>
          <a:cs typeface="+mn-cs"/>
        </a:defRPr>
      </a:lvl1pPr>
      <a:lvl2pPr marL="261938" indent="-82550" algn="l" rtl="0" eaLnBrk="0" fontAlgn="base" hangingPunct="0">
        <a:spcBef>
          <a:spcPct val="20000"/>
        </a:spcBef>
        <a:spcAft>
          <a:spcPct val="0"/>
        </a:spcAft>
        <a:buFont typeface="Wingdings" panose="05000000000000000000" pitchFamily="2" charset="2"/>
        <a:buChar char="§"/>
        <a:defRPr sz="1600">
          <a:solidFill>
            <a:srgbClr val="000000"/>
          </a:solidFill>
          <a:latin typeface="Calibri" panose="020F0502020204030204" pitchFamily="34" charset="0"/>
        </a:defRPr>
      </a:lvl2pPr>
      <a:lvl3pPr marL="534988" indent="-93663" algn="l" rtl="0" eaLnBrk="0" fontAlgn="base" hangingPunct="0">
        <a:spcBef>
          <a:spcPct val="20000"/>
        </a:spcBef>
        <a:spcAft>
          <a:spcPct val="0"/>
        </a:spcAft>
        <a:buChar char="•"/>
        <a:defRPr sz="1400">
          <a:solidFill>
            <a:srgbClr val="000000"/>
          </a:solidFill>
          <a:latin typeface="Calibri" panose="020F0502020204030204" pitchFamily="34" charset="0"/>
        </a:defRPr>
      </a:lvl3pPr>
      <a:lvl4pPr marL="812800" indent="-98425" algn="l" rtl="0" eaLnBrk="0" fontAlgn="base" hangingPunct="0">
        <a:spcBef>
          <a:spcPct val="20000"/>
        </a:spcBef>
        <a:spcAft>
          <a:spcPct val="0"/>
        </a:spcAft>
        <a:buChar char="–"/>
        <a:defRPr sz="1200">
          <a:solidFill>
            <a:srgbClr val="000000"/>
          </a:solidFill>
          <a:latin typeface="Calibri" panose="020F0502020204030204" pitchFamily="34" charset="0"/>
        </a:defRPr>
      </a:lvl4pPr>
      <a:lvl5pPr marL="1160463" indent="-168275" algn="l" rtl="0" eaLnBrk="0" fontAlgn="base" hangingPunct="0">
        <a:spcBef>
          <a:spcPct val="20000"/>
        </a:spcBef>
        <a:spcAft>
          <a:spcPct val="0"/>
        </a:spcAft>
        <a:buChar char="»"/>
        <a:defRPr sz="1200">
          <a:solidFill>
            <a:srgbClr val="000000"/>
          </a:solidFill>
          <a:latin typeface="Calibri" panose="020F0502020204030204" pitchFamily="34" charset="0"/>
        </a:defRPr>
      </a:lvl5pPr>
      <a:lvl6pPr marL="1617663" indent="-168275" algn="l" rtl="0" eaLnBrk="0" fontAlgn="base" hangingPunct="0">
        <a:spcBef>
          <a:spcPct val="20000"/>
        </a:spcBef>
        <a:spcAft>
          <a:spcPct val="0"/>
        </a:spcAft>
        <a:buChar char="»"/>
        <a:defRPr sz="1200">
          <a:solidFill>
            <a:srgbClr val="000000"/>
          </a:solidFill>
          <a:latin typeface="+mn-lt"/>
        </a:defRPr>
      </a:lvl6pPr>
      <a:lvl7pPr marL="2074863" indent="-168275" algn="l" rtl="0" eaLnBrk="0" fontAlgn="base" hangingPunct="0">
        <a:spcBef>
          <a:spcPct val="20000"/>
        </a:spcBef>
        <a:spcAft>
          <a:spcPct val="0"/>
        </a:spcAft>
        <a:buChar char="»"/>
        <a:defRPr sz="1200">
          <a:solidFill>
            <a:srgbClr val="000000"/>
          </a:solidFill>
          <a:latin typeface="+mn-lt"/>
        </a:defRPr>
      </a:lvl7pPr>
      <a:lvl8pPr marL="2532063" indent="-168275" algn="l" rtl="0" eaLnBrk="0" fontAlgn="base" hangingPunct="0">
        <a:spcBef>
          <a:spcPct val="20000"/>
        </a:spcBef>
        <a:spcAft>
          <a:spcPct val="0"/>
        </a:spcAft>
        <a:buChar char="»"/>
        <a:defRPr sz="1200">
          <a:solidFill>
            <a:srgbClr val="000000"/>
          </a:solidFill>
          <a:latin typeface="+mn-lt"/>
        </a:defRPr>
      </a:lvl8pPr>
      <a:lvl9pPr marL="2989263" indent="-168275" algn="l" rtl="0" eaLnBrk="0" fontAlgn="base" hangingPunct="0">
        <a:spcBef>
          <a:spcPct val="20000"/>
        </a:spcBef>
        <a:spcAft>
          <a:spcPct val="0"/>
        </a:spcAft>
        <a:buChar char="»"/>
        <a:defRPr sz="12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155177" y="196224"/>
            <a:ext cx="8660211" cy="6979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Rectangle 14"/>
          <p:cNvSpPr txBox="1">
            <a:spLocks noChangeArrowheads="1"/>
          </p:cNvSpPr>
          <p:nvPr/>
        </p:nvSpPr>
        <p:spPr>
          <a:xfrm>
            <a:off x="685148" y="5399864"/>
            <a:ext cx="8497229" cy="91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altLang="de-DE" sz="1600" i="0" u="none" strike="noStrike" kern="1200" cap="none" spc="0" normalizeH="0" baseline="0" noProof="0" dirty="0" smtClean="0">
                <a:ln>
                  <a:noFill/>
                </a:ln>
                <a:solidFill>
                  <a:schemeClr val="tx1">
                    <a:lumMod val="75000"/>
                    <a:lumOff val="25000"/>
                  </a:schemeClr>
                </a:solidFill>
                <a:effectLst/>
                <a:uLnTx/>
                <a:uFillTx/>
                <a:latin typeface="Calibri" panose="020F0502020204030204" pitchFamily="34" charset="0"/>
              </a:rPr>
              <a:t>Gert Feistritzer</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altLang="de-DE" sz="1600" i="0" u="none" strike="noStrike" kern="1200" cap="none" spc="0" normalizeH="0" baseline="0" noProof="0" dirty="0" smtClean="0">
                <a:ln>
                  <a:noFill/>
                </a:ln>
                <a:solidFill>
                  <a:schemeClr val="tx1">
                    <a:lumMod val="75000"/>
                    <a:lumOff val="25000"/>
                  </a:schemeClr>
                </a:solidFill>
                <a:effectLst/>
                <a:uLnTx/>
                <a:uFillTx/>
                <a:latin typeface="Calibri" panose="020F0502020204030204" pitchFamily="34" charset="0"/>
              </a:rPr>
              <a:t>Wien, </a:t>
            </a:r>
            <a:r>
              <a:rPr lang="de-DE" altLang="de-DE" sz="1600" noProof="0" dirty="0" smtClean="0">
                <a:solidFill>
                  <a:schemeClr val="tx1">
                    <a:lumMod val="75000"/>
                    <a:lumOff val="25000"/>
                  </a:schemeClr>
                </a:solidFill>
                <a:latin typeface="Calibri" panose="020F0502020204030204" pitchFamily="34" charset="0"/>
              </a:rPr>
              <a:t>September</a:t>
            </a:r>
            <a:r>
              <a:rPr lang="de-DE" altLang="de-DE" sz="1600" dirty="0" smtClean="0">
                <a:solidFill>
                  <a:schemeClr val="tx1">
                    <a:lumMod val="75000"/>
                    <a:lumOff val="25000"/>
                  </a:schemeClr>
                </a:solidFill>
                <a:latin typeface="Calibri" panose="020F0502020204030204" pitchFamily="34" charset="0"/>
              </a:rPr>
              <a:t> </a:t>
            </a:r>
            <a:r>
              <a:rPr kumimoji="0" lang="de-DE" altLang="de-DE" sz="1600" i="0" u="none" strike="noStrike" kern="1200" cap="none" spc="0" normalizeH="0" baseline="0" noProof="0" dirty="0" smtClean="0">
                <a:ln>
                  <a:noFill/>
                </a:ln>
                <a:solidFill>
                  <a:schemeClr val="tx1">
                    <a:lumMod val="75000"/>
                    <a:lumOff val="25000"/>
                  </a:schemeClr>
                </a:solidFill>
                <a:effectLst/>
                <a:uLnTx/>
                <a:uFillTx/>
                <a:latin typeface="Calibri" panose="020F0502020204030204" pitchFamily="34" charset="0"/>
              </a:rPr>
              <a:t>2019</a:t>
            </a:r>
            <a:endParaRPr kumimoji="0" lang="de-AT" altLang="de-DE" sz="1600" i="0" u="none" strike="noStrike" kern="1200" cap="none" spc="0" normalizeH="0" baseline="0" noProof="0" dirty="0" smtClean="0">
              <a:ln>
                <a:noFill/>
              </a:ln>
              <a:solidFill>
                <a:schemeClr val="tx1">
                  <a:lumMod val="75000"/>
                  <a:lumOff val="25000"/>
                </a:schemeClr>
              </a:solidFill>
              <a:effectLst/>
              <a:uLnTx/>
              <a:uFillTx/>
              <a:latin typeface="Calibri" panose="020F0502020204030204" pitchFamily="34" charset="0"/>
            </a:endParaRPr>
          </a:p>
        </p:txBody>
      </p:sp>
      <p:sp>
        <p:nvSpPr>
          <p:cNvPr id="9" name="Textfeld 8"/>
          <p:cNvSpPr txBox="1"/>
          <p:nvPr/>
        </p:nvSpPr>
        <p:spPr>
          <a:xfrm>
            <a:off x="685148" y="4585492"/>
            <a:ext cx="8458852" cy="701731"/>
          </a:xfrm>
          <a:prstGeom prst="rect">
            <a:avLst/>
          </a:prstGeom>
          <a:noFill/>
        </p:spPr>
        <p:txBody>
          <a:bodyPr wrap="square" rtlCol="0">
            <a:spAutoFit/>
          </a:bodyPr>
          <a:lstStyle/>
          <a:p>
            <a:pPr lvl="0" fontAlgn="auto">
              <a:lnSpc>
                <a:spcPct val="90000"/>
              </a:lnSpc>
              <a:spcAft>
                <a:spcPts val="0"/>
              </a:spcAft>
              <a:defRPr/>
            </a:pPr>
            <a:r>
              <a:rPr lang="de-DE" altLang="de-DE" sz="4400" dirty="0" err="1">
                <a:solidFill>
                  <a:schemeClr val="tx1">
                    <a:lumMod val="75000"/>
                    <a:lumOff val="25000"/>
                  </a:schemeClr>
                </a:solidFill>
                <a:latin typeface="Calibri" panose="020F0502020204030204" pitchFamily="34" charset="0"/>
              </a:rPr>
              <a:t>KonsumentInnenbarometer</a:t>
            </a:r>
            <a:r>
              <a:rPr lang="de-DE" altLang="de-DE" sz="4400" dirty="0">
                <a:solidFill>
                  <a:schemeClr val="tx1">
                    <a:lumMod val="75000"/>
                    <a:lumOff val="25000"/>
                  </a:schemeClr>
                </a:solidFill>
                <a:latin typeface="Calibri" panose="020F0502020204030204" pitchFamily="34" charset="0"/>
              </a:rPr>
              <a:t> </a:t>
            </a:r>
            <a:r>
              <a:rPr lang="de-DE" altLang="de-DE" sz="4400" dirty="0" smtClean="0">
                <a:solidFill>
                  <a:schemeClr val="tx1">
                    <a:lumMod val="75000"/>
                    <a:lumOff val="25000"/>
                  </a:schemeClr>
                </a:solidFill>
                <a:latin typeface="Calibri" panose="020F0502020204030204" pitchFamily="34" charset="0"/>
              </a:rPr>
              <a:t>2019</a:t>
            </a:r>
            <a:endParaRPr lang="de-AT" sz="4400" dirty="0">
              <a:solidFill>
                <a:schemeClr val="tx1">
                  <a:lumMod val="75000"/>
                  <a:lumOff val="25000"/>
                </a:schemeClr>
              </a:solidFill>
              <a:latin typeface="Calibri" panose="020F0502020204030204" pitchFamily="34" charset="0"/>
            </a:endParaRPr>
          </a:p>
        </p:txBody>
      </p:sp>
      <p:pic>
        <p:nvPicPr>
          <p:cNvPr id="10" name="Grafik 9"/>
          <p:cNvPicPr>
            <a:picLocks noChangeAspect="1"/>
          </p:cNvPicPr>
          <p:nvPr/>
        </p:nvPicPr>
        <p:blipFill rotWithShape="1">
          <a:blip r:embed="rId3">
            <a:extLst>
              <a:ext uri="{28A0092B-C50C-407E-A947-70E740481C1C}">
                <a14:useLocalDpi xmlns:a14="http://schemas.microsoft.com/office/drawing/2010/main" val="0"/>
              </a:ext>
            </a:extLst>
          </a:blip>
          <a:srcRect l="65074" r="18010"/>
          <a:stretch/>
        </p:blipFill>
        <p:spPr>
          <a:xfrm>
            <a:off x="2503713" y="449854"/>
            <a:ext cx="2939143" cy="3553958"/>
          </a:xfrm>
          <a:prstGeom prst="rect">
            <a:avLst/>
          </a:prstGeom>
        </p:spPr>
      </p:pic>
      <p:pic>
        <p:nvPicPr>
          <p:cNvPr id="11" name="Grafik 10"/>
          <p:cNvPicPr>
            <a:picLocks noChangeAspect="1"/>
          </p:cNvPicPr>
          <p:nvPr/>
        </p:nvPicPr>
        <p:blipFill rotWithShape="1">
          <a:blip r:embed="rId3">
            <a:extLst>
              <a:ext uri="{28A0092B-C50C-407E-A947-70E740481C1C}">
                <a14:useLocalDpi xmlns:a14="http://schemas.microsoft.com/office/drawing/2010/main" val="0"/>
              </a:ext>
            </a:extLst>
          </a:blip>
          <a:srcRect l="49298" r="37754"/>
          <a:stretch/>
        </p:blipFill>
        <p:spPr>
          <a:xfrm>
            <a:off x="58057" y="449854"/>
            <a:ext cx="2249714" cy="3553958"/>
          </a:xfrm>
          <a:prstGeom prst="rect">
            <a:avLst/>
          </a:prstGeom>
        </p:spPr>
      </p:pic>
      <p:sp>
        <p:nvSpPr>
          <p:cNvPr id="12" name="Rechteck 11"/>
          <p:cNvSpPr/>
          <p:nvPr/>
        </p:nvSpPr>
        <p:spPr>
          <a:xfrm>
            <a:off x="0" y="449854"/>
            <a:ext cx="2307771" cy="355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p:cNvSpPr/>
          <p:nvPr/>
        </p:nvSpPr>
        <p:spPr>
          <a:xfrm>
            <a:off x="2503713" y="449854"/>
            <a:ext cx="2931887" cy="355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17" name="Gruppieren 16"/>
          <p:cNvGrpSpPr/>
          <p:nvPr/>
        </p:nvGrpSpPr>
        <p:grpSpPr>
          <a:xfrm>
            <a:off x="-150019" y="308171"/>
            <a:ext cx="6193634" cy="4165374"/>
            <a:chOff x="69280" y="297455"/>
            <a:chExt cx="6193634" cy="4165374"/>
          </a:xfrm>
        </p:grpSpPr>
        <p:sp>
          <p:nvSpPr>
            <p:cNvPr id="2" name="Rechteck 1"/>
            <p:cNvSpPr/>
            <p:nvPr/>
          </p:nvSpPr>
          <p:spPr>
            <a:xfrm>
              <a:off x="69280" y="297455"/>
              <a:ext cx="6193634" cy="4165374"/>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8" name="Grafik 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95043" y="4117991"/>
              <a:ext cx="640557" cy="264270"/>
            </a:xfrm>
            <a:prstGeom prst="rect">
              <a:avLst/>
            </a:prstGeom>
          </p:spPr>
        </p:pic>
        <p:pic>
          <p:nvPicPr>
            <p:cNvPr id="15" name="Grafik 14"/>
            <p:cNvPicPr>
              <a:picLocks noChangeAspect="1"/>
            </p:cNvPicPr>
            <p:nvPr/>
          </p:nvPicPr>
          <p:blipFill rotWithShape="1">
            <a:blip r:embed="rId5">
              <a:extLst>
                <a:ext uri="{28A0092B-C50C-407E-A947-70E740481C1C}">
                  <a14:useLocalDpi xmlns:a14="http://schemas.microsoft.com/office/drawing/2010/main" val="0"/>
                </a:ext>
              </a:extLst>
            </a:blip>
            <a:srcRect l="44206" b="32748"/>
            <a:stretch/>
          </p:blipFill>
          <p:spPr>
            <a:xfrm>
              <a:off x="2493169" y="445063"/>
              <a:ext cx="2949687" cy="3555438"/>
            </a:xfrm>
            <a:prstGeom prst="rect">
              <a:avLst/>
            </a:prstGeom>
          </p:spPr>
        </p:pic>
        <p:pic>
          <p:nvPicPr>
            <p:cNvPr id="16" name="Grafik 15"/>
            <p:cNvPicPr>
              <a:picLocks noChangeAspect="1"/>
            </p:cNvPicPr>
            <p:nvPr/>
          </p:nvPicPr>
          <p:blipFill rotWithShape="1">
            <a:blip r:embed="rId5">
              <a:extLst>
                <a:ext uri="{28A0092B-C50C-407E-A947-70E740481C1C}">
                  <a14:useLocalDpi xmlns:a14="http://schemas.microsoft.com/office/drawing/2010/main" val="0"/>
                </a:ext>
              </a:extLst>
            </a:blip>
            <a:srcRect r="59308" b="32748"/>
            <a:stretch/>
          </p:blipFill>
          <p:spPr>
            <a:xfrm>
              <a:off x="156142" y="445063"/>
              <a:ext cx="2151290" cy="3555438"/>
            </a:xfrm>
            <a:prstGeom prst="rect">
              <a:avLst/>
            </a:prstGeom>
          </p:spPr>
        </p:pic>
      </p:grpSp>
      <p:pic>
        <p:nvPicPr>
          <p:cNvPr id="3" name="Grafik 2"/>
          <p:cNvPicPr>
            <a:picLocks noChangeAspect="1"/>
          </p:cNvPicPr>
          <p:nvPr/>
        </p:nvPicPr>
        <p:blipFill rotWithShape="1">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l="32637" t="159" r="31593" b="22987"/>
          <a:stretch/>
        </p:blipFill>
        <p:spPr>
          <a:xfrm>
            <a:off x="2271713" y="464344"/>
            <a:ext cx="2936081" cy="3550444"/>
          </a:xfrm>
          <a:prstGeom prst="rect">
            <a:avLst/>
          </a:prstGeom>
        </p:spPr>
      </p:pic>
      <p:pic>
        <p:nvPicPr>
          <p:cNvPr id="19" name="Grafik 18"/>
          <p:cNvPicPr>
            <a:picLocks noChangeAspect="1"/>
          </p:cNvPicPr>
          <p:nvPr/>
        </p:nvPicPr>
        <p:blipFill rotWithShape="1">
          <a:blip r:embed="rId7"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400050" y="456999"/>
            <a:ext cx="2486026" cy="3557789"/>
          </a:xfrm>
          <a:prstGeom prst="rect">
            <a:avLst/>
          </a:prstGeom>
        </p:spPr>
      </p:pic>
      <p:pic>
        <p:nvPicPr>
          <p:cNvPr id="5" name="Grafik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04887" y="195530"/>
            <a:ext cx="2849230" cy="781598"/>
          </a:xfrm>
          <a:prstGeom prst="rect">
            <a:avLst/>
          </a:prstGeom>
        </p:spPr>
      </p:pic>
    </p:spTree>
    <p:extLst>
      <p:ext uri="{BB962C8B-B14F-4D97-AF65-F5344CB8AC3E}">
        <p14:creationId xmlns:p14="http://schemas.microsoft.com/office/powerpoint/2010/main" val="289978766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9" name="Titel 8"/>
          <p:cNvSpPr>
            <a:spLocks noGrp="1"/>
          </p:cNvSpPr>
          <p:nvPr>
            <p:ph type="title"/>
          </p:nvPr>
        </p:nvSpPr>
        <p:spPr/>
        <p:txBody>
          <a:bodyPr/>
          <a:lstStyle/>
          <a:p>
            <a:r>
              <a:rPr lang="de-AT" altLang="de-DE" dirty="0"/>
              <a:t>Gestützte Bekanntheit </a:t>
            </a:r>
            <a:r>
              <a:rPr lang="de-AT" altLang="de-DE" dirty="0" smtClean="0"/>
              <a:t>des VKI </a:t>
            </a:r>
            <a:r>
              <a:rPr lang="de-AT" dirty="0" smtClean="0"/>
              <a:t>(1/2</a:t>
            </a:r>
            <a:r>
              <a:rPr lang="de-AT" dirty="0"/>
              <a:t>)</a:t>
            </a:r>
            <a:br>
              <a:rPr lang="de-AT" dirty="0"/>
            </a:br>
            <a:endParaRPr lang="de-AT" dirty="0"/>
          </a:p>
        </p:txBody>
      </p:sp>
      <p:sp>
        <p:nvSpPr>
          <p:cNvPr id="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F3: </a:t>
            </a:r>
            <a:r>
              <a:rPr lang="de-AT" altLang="de-DE" sz="900" b="0" dirty="0" smtClean="0">
                <a:solidFill>
                  <a:schemeClr val="folHlink"/>
                </a:solidFill>
                <a:latin typeface="Calibri" panose="020F0502020204030204" pitchFamily="34" charset="0"/>
              </a:rPr>
              <a:t>Ist Ihnen der Verein für Konsumentenschutz bekannt? </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pic>
        <p:nvPicPr>
          <p:cNvPr id="5" name="Grafik 4"/>
          <p:cNvPicPr>
            <a:picLocks noChangeAspect="1"/>
          </p:cNvPicPr>
          <p:nvPr/>
        </p:nvPicPr>
        <p:blipFill>
          <a:blip r:embed="rId2"/>
          <a:stretch>
            <a:fillRect/>
          </a:stretch>
        </p:blipFill>
        <p:spPr>
          <a:xfrm>
            <a:off x="109809" y="1437429"/>
            <a:ext cx="7779170" cy="4310246"/>
          </a:xfrm>
          <a:prstGeom prst="rect">
            <a:avLst/>
          </a:prstGeom>
        </p:spPr>
      </p:pic>
    </p:spTree>
    <p:extLst>
      <p:ext uri="{BB962C8B-B14F-4D97-AF65-F5344CB8AC3E}">
        <p14:creationId xmlns:p14="http://schemas.microsoft.com/office/powerpoint/2010/main" val="1293205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9" name="Titel 8"/>
          <p:cNvSpPr>
            <a:spLocks noGrp="1"/>
          </p:cNvSpPr>
          <p:nvPr>
            <p:ph type="title"/>
          </p:nvPr>
        </p:nvSpPr>
        <p:spPr/>
        <p:txBody>
          <a:bodyPr/>
          <a:lstStyle/>
          <a:p>
            <a:r>
              <a:rPr lang="de-AT" altLang="de-DE" dirty="0"/>
              <a:t>Gestützte Bekanntheit des </a:t>
            </a:r>
            <a:r>
              <a:rPr lang="de-AT" altLang="de-DE" dirty="0" smtClean="0"/>
              <a:t>VKI </a:t>
            </a:r>
            <a:r>
              <a:rPr lang="de-AT" dirty="0" smtClean="0"/>
              <a:t>(2/2)</a:t>
            </a:r>
            <a:endParaRPr lang="de-AT" dirty="0"/>
          </a:p>
        </p:txBody>
      </p:sp>
      <p:sp>
        <p:nvSpPr>
          <p:cNvPr id="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F3: </a:t>
            </a:r>
            <a:r>
              <a:rPr lang="de-AT" altLang="de-DE" sz="900" b="0" dirty="0" smtClean="0">
                <a:solidFill>
                  <a:schemeClr val="folHlink"/>
                </a:solidFill>
                <a:latin typeface="Calibri" panose="020F0502020204030204" pitchFamily="34" charset="0"/>
              </a:rPr>
              <a:t>Ist Ihnen der Verein für Konsumentenschutz bekannt? </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pic>
        <p:nvPicPr>
          <p:cNvPr id="2" name="Grafik 1"/>
          <p:cNvPicPr>
            <a:picLocks noChangeAspect="1"/>
          </p:cNvPicPr>
          <p:nvPr/>
        </p:nvPicPr>
        <p:blipFill>
          <a:blip r:embed="rId2"/>
          <a:stretch>
            <a:fillRect/>
          </a:stretch>
        </p:blipFill>
        <p:spPr>
          <a:xfrm>
            <a:off x="132348" y="1458303"/>
            <a:ext cx="7779170" cy="4316342"/>
          </a:xfrm>
          <a:prstGeom prst="rect">
            <a:avLst/>
          </a:prstGeom>
        </p:spPr>
      </p:pic>
    </p:spTree>
    <p:extLst>
      <p:ext uri="{BB962C8B-B14F-4D97-AF65-F5344CB8AC3E}">
        <p14:creationId xmlns:p14="http://schemas.microsoft.com/office/powerpoint/2010/main" val="1284755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5266" name="Group 66"/>
          <p:cNvGraphicFramePr>
            <a:graphicFrameLocks noGrp="1"/>
          </p:cNvGraphicFramePr>
          <p:nvPr>
            <p:extLst>
              <p:ext uri="{D42A27DB-BD31-4B8C-83A1-F6EECF244321}">
                <p14:modId xmlns:p14="http://schemas.microsoft.com/office/powerpoint/2010/main" val="3700631659"/>
              </p:ext>
            </p:extLst>
          </p:nvPr>
        </p:nvGraphicFramePr>
        <p:xfrm>
          <a:off x="481013" y="1052513"/>
          <a:ext cx="8218487" cy="5178312"/>
        </p:xfrm>
        <a:graphic>
          <a:graphicData uri="http://schemas.openxmlformats.org/drawingml/2006/table">
            <a:tbl>
              <a:tblPr/>
              <a:tblGrid>
                <a:gridCol w="541337"/>
                <a:gridCol w="7677150"/>
              </a:tblGrid>
              <a:tr h="517669">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1</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tabLst>
                          <a:tab pos="625475" algn="l"/>
                        </a:tabLst>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tabLst>
                          <a:tab pos="625475" algn="l"/>
                        </a:tabLst>
                        <a:defRPr sz="1400">
                          <a:solidFill>
                            <a:srgbClr val="000000"/>
                          </a:solidFill>
                          <a:latin typeface="Verdana" panose="020B0604030504040204" pitchFamily="34" charset="0"/>
                        </a:defRPr>
                      </a:lvl2pPr>
                      <a:lvl3pPr marL="1143000" indent="-228600" algn="l" eaLnBrk="0" hangingPunct="0">
                        <a:spcBef>
                          <a:spcPct val="20000"/>
                        </a:spcBef>
                        <a:tabLst>
                          <a:tab pos="625475" algn="l"/>
                        </a:tabLst>
                        <a:defRPr sz="1200">
                          <a:solidFill>
                            <a:srgbClr val="000000"/>
                          </a:solidFill>
                          <a:latin typeface="Verdana" panose="020B0604030504040204" pitchFamily="34" charset="0"/>
                        </a:defRPr>
                      </a:lvl3pPr>
                      <a:lvl4pPr marL="1600200" indent="-228600" algn="l" eaLnBrk="0" hangingPunct="0">
                        <a:spcBef>
                          <a:spcPct val="20000"/>
                        </a:spcBef>
                        <a:tabLst>
                          <a:tab pos="625475" algn="l"/>
                        </a:tabLst>
                        <a:defRPr sz="1000">
                          <a:solidFill>
                            <a:srgbClr val="000000"/>
                          </a:solidFill>
                          <a:latin typeface="Verdana" panose="020B0604030504040204" pitchFamily="34" charset="0"/>
                        </a:defRPr>
                      </a:lvl4pPr>
                      <a:lvl5pPr marL="2057400" indent="-228600" algn="l" eaLnBrk="0" hangingPunct="0">
                        <a:spcBef>
                          <a:spcPct val="20000"/>
                        </a:spcBef>
                        <a:tabLst>
                          <a:tab pos="625475" algn="l"/>
                        </a:tabLst>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25475" algn="l"/>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rPr>
                        <a:t>Bei jenen, die vom </a:t>
                      </a:r>
                      <a:r>
                        <a:rPr kumimoji="0" lang="de-AT" altLang="de-DE" sz="1200" b="1" i="0" u="none" strike="noStrike" cap="none" normalizeH="0" baseline="0" dirty="0" smtClean="0">
                          <a:ln>
                            <a:noFill/>
                          </a:ln>
                          <a:solidFill>
                            <a:schemeClr val="tx1"/>
                          </a:solidFill>
                          <a:effectLst/>
                          <a:latin typeface="Calibri" panose="020F0502020204030204" pitchFamily="34" charset="0"/>
                        </a:rPr>
                        <a:t>Verein für Konsumenteninformation </a:t>
                      </a:r>
                      <a:r>
                        <a:rPr kumimoji="0" lang="de-AT" altLang="de-DE" sz="1200" b="0" i="0" u="none" strike="noStrike" cap="none" normalizeH="0" baseline="0" dirty="0" smtClean="0">
                          <a:ln>
                            <a:noFill/>
                          </a:ln>
                          <a:solidFill>
                            <a:schemeClr val="tx1"/>
                          </a:solidFill>
                          <a:effectLst/>
                          <a:latin typeface="Calibri" panose="020F0502020204030204" pitchFamily="34" charset="0"/>
                        </a:rPr>
                        <a:t>schon etwas gehört oder gelesen haben, wurden einige relevante Image-Dimensionen des VKI erhoben. Ein </a:t>
                      </a:r>
                      <a:r>
                        <a:rPr kumimoji="0" lang="de-AT" altLang="de-DE" sz="1200" b="1" i="0" u="none" strike="noStrike" cap="none" normalizeH="0" baseline="0" dirty="0" smtClean="0">
                          <a:ln>
                            <a:noFill/>
                          </a:ln>
                          <a:solidFill>
                            <a:schemeClr val="tx1"/>
                          </a:solidFill>
                          <a:effectLst/>
                          <a:latin typeface="Calibri" panose="020F0502020204030204" pitchFamily="34" charset="0"/>
                        </a:rPr>
                        <a:t>gutes Image </a:t>
                      </a:r>
                      <a:r>
                        <a:rPr kumimoji="0" lang="de-AT" altLang="de-DE" sz="1200" b="0" i="0" u="none" strike="noStrike" cap="none" normalizeH="0" baseline="0" dirty="0" smtClean="0">
                          <a:ln>
                            <a:noFill/>
                          </a:ln>
                          <a:solidFill>
                            <a:schemeClr val="tx1"/>
                          </a:solidFill>
                          <a:effectLst/>
                          <a:latin typeface="Calibri" panose="020F0502020204030204" pitchFamily="34" charset="0"/>
                        </a:rPr>
                        <a:t>hat der VKI im Hinblick auf die Kerndimensionen:  </a:t>
                      </a:r>
                      <a:r>
                        <a:rPr kumimoji="0" lang="de-AT" altLang="de-DE" sz="1200" b="1" i="0" u="none" strike="noStrike" cap="none" normalizeH="0" baseline="0" dirty="0" smtClean="0">
                          <a:ln>
                            <a:noFill/>
                          </a:ln>
                          <a:solidFill>
                            <a:schemeClr val="tx1"/>
                          </a:solidFill>
                          <a:effectLst/>
                          <a:latin typeface="Calibri" panose="020F0502020204030204" pitchFamily="34" charset="0"/>
                        </a:rPr>
                        <a:t>„Kompetenz“, „Verantwortungsbewusstsein“ </a:t>
                      </a:r>
                      <a:r>
                        <a:rPr kumimoji="0" lang="de-AT" altLang="de-DE" sz="1200" b="0" i="0" u="none" strike="noStrike" cap="none" normalizeH="0" baseline="0" dirty="0" smtClean="0">
                          <a:ln>
                            <a:noFill/>
                          </a:ln>
                          <a:solidFill>
                            <a:schemeClr val="tx1"/>
                          </a:solidFill>
                          <a:effectLst/>
                          <a:latin typeface="Calibri" panose="020F0502020204030204" pitchFamily="34" charset="0"/>
                        </a:rPr>
                        <a:t>und</a:t>
                      </a:r>
                      <a:r>
                        <a:rPr kumimoji="0" lang="de-AT" altLang="de-DE" sz="1200" b="1" i="0" u="none" strike="noStrike" cap="none" normalizeH="0" baseline="0" dirty="0" smtClean="0">
                          <a:ln>
                            <a:noFill/>
                          </a:ln>
                          <a:solidFill>
                            <a:schemeClr val="tx1"/>
                          </a:solidFill>
                          <a:effectLst/>
                          <a:latin typeface="Calibri" panose="020F0502020204030204" pitchFamily="34" charset="0"/>
                        </a:rPr>
                        <a:t> „Vertrauenswürdigkeit</a:t>
                      </a:r>
                      <a:r>
                        <a:rPr kumimoji="0" lang="de-AT" altLang="de-DE" sz="1200" b="0" i="0" u="none" strike="noStrike" cap="none" normalizeH="0" baseline="0" dirty="0" smtClean="0">
                          <a:ln>
                            <a:noFill/>
                          </a:ln>
                          <a:solidFill>
                            <a:schemeClr val="tx1"/>
                          </a:solidFill>
                          <a:effectLst/>
                          <a:latin typeface="Calibri" panose="020F0502020204030204" pitchFamily="34" charset="0"/>
                        </a:rPr>
                        <a:t>“ (Mittelwerte anhand einer fünfstufigen Notenskala: 1,8-1,9).</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581280">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2</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Ein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durchaus gutes Bild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macht man sich vom VKI auch in Bezug auf dessen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„Informationsarbeit“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(MW: 2,0) und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„Zukunftsorientiertheit“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(MW: 2,1). Dementsprechend positiv sind auch die </a:t>
                      </a:r>
                      <a:r>
                        <a:rPr kumimoji="0" lang="de-AT" altLang="de-DE" sz="1200" b="0" i="0" u="none" strike="noStrike" cap="none" normalizeH="0" baseline="0" dirty="0" err="1" smtClean="0">
                          <a:ln>
                            <a:noFill/>
                          </a:ln>
                          <a:solidFill>
                            <a:schemeClr val="tx1"/>
                          </a:solidFill>
                          <a:effectLst/>
                          <a:latin typeface="Calibri" panose="020F0502020204030204" pitchFamily="34" charset="0"/>
                          <a:cs typeface="Times New Roman" panose="02020603050405020304" pitchFamily="18" charset="0"/>
                        </a:rPr>
                        <a:t>vergebnenen</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Sympathiewerte</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(2,0).</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545743">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3</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Demgegenüber hat man schon mehr Vorbehalte, was die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Eigenständigkeit und Unabhängigkeit des VKI von Wirtschaft und Politik</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betrifft (MW: 2,3) – immerhin ein Drittel der Befragten hat diesen Eindruck eher nicht; weitere 14 % waren da überfragt. Hier mag auch sein, dass diesem Antwortmuster ein genereller Abhängigkeitsverdacht aller Sozial- und Um-</a:t>
                      </a:r>
                      <a:r>
                        <a:rPr kumimoji="0" lang="de-AT" altLang="de-DE" sz="1200" b="0" i="0" u="none" strike="noStrike" cap="none" normalizeH="0" baseline="0" dirty="0" err="1" smtClean="0">
                          <a:ln>
                            <a:noFill/>
                          </a:ln>
                          <a:solidFill>
                            <a:schemeClr val="tx1"/>
                          </a:solidFill>
                          <a:effectLst/>
                          <a:latin typeface="Calibri" panose="020F0502020204030204" pitchFamily="34" charset="0"/>
                          <a:cs typeface="Times New Roman" panose="02020603050405020304" pitchFamily="18" charset="0"/>
                        </a:rPr>
                        <a:t>weltbereiche</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von Politik und Ökonomie zugrunde liegt.</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688887">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4</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17 Prozent der Befragten meinen, dass der VKI einen eher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„altmodischen bzw. verstaubten“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Eindruck macht; rund eben-so viele gaben die mittlere Note 3, womit auch schon gewisse Vorbehalte in diese Richtung hin signalisiert werden. Nur eine knappe Mehrheit (53 %) ist dezidiert gegenteiliger Ansicht. Weitere 12 % trauten sich kein Urteil zu. Zu überdurch-</a:t>
                      </a:r>
                      <a:r>
                        <a:rPr kumimoji="0" lang="de-AT" altLang="de-DE" sz="1200" b="0" i="0" u="none" strike="noStrike" cap="none" normalizeH="0" baseline="0" dirty="0" err="1" smtClean="0">
                          <a:ln>
                            <a:noFill/>
                          </a:ln>
                          <a:solidFill>
                            <a:schemeClr val="tx1"/>
                          </a:solidFill>
                          <a:effectLst/>
                          <a:latin typeface="Calibri" panose="020F0502020204030204" pitchFamily="34" charset="0"/>
                          <a:cs typeface="Times New Roman" panose="02020603050405020304" pitchFamily="18" charset="0"/>
                        </a:rPr>
                        <a:t>schnittlichen</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Anteilen machen sich vom VKI die unter 40-Jährigen das Bild einer eher unmodernen Einrichtung.</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6888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5</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Die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Imagewerte des VKI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unterscheiden sich nicht sonderlich stark zwischen den einzelnen Bevölkerungsgruppen (soweit diesen der VKI überhaupt ein Begriff ist). Zu konstatieren ist allerdings auch hier, dass sich die Jüngeren respektive die unter 30-Jährigen ein weniger gutes Bild vom VKI machen, als dies bei den Älteren der Fall ist. Dies gilt v.a. auch im Hinblick auf den Eindruck einer eher altmodischen, verstaubten Einrichtung (nur drei von zehn von ihnen sagten, dass  dies nicht zutrifft). Dementsprechend meint auch nur jede/r Zweite der unter 30-Jährigen, dass der VKI zukunftsorientiert ist. Von den ab 60-Jährigen gehen davon zwei Drittel bis drei Viertel aus. Zwischen Frauen und Männern weichen die Imagebekundungen nur geringfügig voneinander ab; dasselbe gilt für den formalen Bildungshintergrund der Befragten.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Ausgesprochen positiv ist der Eindruck vom VKI hingegen bei jenen, die diese Institution bei der Frage nach der  Assoziation mit dem Konsumentenschutz spontan genannt haben.</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
        <p:nvSpPr>
          <p:cNvPr id="14364" name="Rectangle 25"/>
          <p:cNvSpPr>
            <a:spLocks noGrp="1" noChangeArrowheads="1"/>
          </p:cNvSpPr>
          <p:nvPr>
            <p:ph type="title" idx="4294967295"/>
          </p:nvPr>
        </p:nvSpPr>
        <p:spPr>
          <a:noFill/>
        </p:spPr>
        <p:txBody>
          <a:bodyPr/>
          <a:lstStyle/>
          <a:p>
            <a:pPr eaLnBrk="1" hangingPunct="1"/>
            <a:r>
              <a:rPr lang="de-AT" altLang="de-DE" dirty="0" smtClean="0"/>
              <a:t>Das Image des VKI</a:t>
            </a:r>
            <a:endParaRPr lang="de-AT" altLang="de-DE" dirty="0" smtClean="0">
              <a:solidFill>
                <a:srgbClr val="FF0000"/>
              </a:solidFill>
            </a:endParaRPr>
          </a:p>
        </p:txBody>
      </p:sp>
    </p:spTree>
    <p:extLst>
      <p:ext uri="{BB962C8B-B14F-4D97-AF65-F5344CB8AC3E}">
        <p14:creationId xmlns:p14="http://schemas.microsoft.com/office/powerpoint/2010/main" val="364324779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stretch>
            <a:fillRect/>
          </a:stretch>
        </p:blipFill>
        <p:spPr>
          <a:xfrm>
            <a:off x="2012812" y="5093855"/>
            <a:ext cx="5657578" cy="969348"/>
          </a:xfrm>
          <a:prstGeom prst="rect">
            <a:avLst/>
          </a:prstGeom>
        </p:spPr>
      </p:pic>
      <p:pic>
        <p:nvPicPr>
          <p:cNvPr id="9" name="Grafik 8"/>
          <p:cNvPicPr>
            <a:picLocks noChangeAspect="1"/>
          </p:cNvPicPr>
          <p:nvPr/>
        </p:nvPicPr>
        <p:blipFill>
          <a:blip r:embed="rId4"/>
          <a:stretch>
            <a:fillRect/>
          </a:stretch>
        </p:blipFill>
        <p:spPr>
          <a:xfrm>
            <a:off x="2086469" y="1232695"/>
            <a:ext cx="5657578" cy="4066384"/>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F4: </a:t>
            </a:r>
            <a:r>
              <a:rPr lang="de-AT" altLang="de-DE" sz="900" b="0" dirty="0" smtClean="0">
                <a:solidFill>
                  <a:schemeClr val="folHlink"/>
                </a:solidFill>
                <a:latin typeface="Calibri" panose="020F0502020204030204" pitchFamily="34" charset="0"/>
              </a:rPr>
              <a:t>Welchen Eindruck haben Sie vom Verein für Konsumenteninformation – wie sehr treffen die folgenden Eigenschaften ihrer Meinung nach auf ihn zu? Note: 1 = sehr, 5 = gar nicht? </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a:t>
            </a:r>
            <a:r>
              <a:rPr lang="de-DE" altLang="de-DE" sz="800" b="0" dirty="0" smtClean="0">
                <a:solidFill>
                  <a:schemeClr val="folHlink"/>
                </a:solidFill>
                <a:latin typeface="Calibri" panose="020F0502020204030204" pitchFamily="34" charset="0"/>
              </a:rPr>
              <a:t>VKI bekannt, n=1.050	*Legende: rot = trifft sehr zu, orange = 2, gelb = 3, hellgrün = 4, dunkelgrün = trifft gar nicht zu</a:t>
            </a:r>
            <a:endParaRPr lang="de-DE" altLang="de-DE" sz="800" b="0" dirty="0">
              <a:solidFill>
                <a:schemeClr val="folHlink"/>
              </a:solidFill>
              <a:latin typeface="Calibri" panose="020F0502020204030204" pitchFamily="34" charset="0"/>
            </a:endParaRP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a:t>Das Image des </a:t>
            </a:r>
            <a:r>
              <a:rPr lang="de-AT" altLang="de-DE" dirty="0" smtClean="0"/>
              <a:t>VKI (1/2)</a:t>
            </a:r>
            <a:r>
              <a:rPr lang="de-AT" dirty="0" smtClean="0">
                <a:solidFill>
                  <a:schemeClr val="bg1"/>
                </a:solidFill>
              </a:rPr>
              <a:t>Verein für Konsumenteninformation</a:t>
            </a:r>
            <a:r>
              <a:rPr lang="de-AT" dirty="0">
                <a:solidFill>
                  <a:schemeClr val="bg1"/>
                </a:solidFill>
              </a:rPr>
              <a:t/>
            </a:r>
            <a:br>
              <a:rPr lang="de-AT" dirty="0">
                <a:solidFill>
                  <a:schemeClr val="bg1"/>
                </a:solidFill>
              </a:rPr>
            </a:br>
            <a:endParaRPr lang="de-AT" dirty="0">
              <a:solidFill>
                <a:schemeClr val="bg1"/>
              </a:solidFill>
            </a:endParaRPr>
          </a:p>
        </p:txBody>
      </p:sp>
      <p:sp>
        <p:nvSpPr>
          <p:cNvPr id="5" name="Textfeld 4"/>
          <p:cNvSpPr txBox="1"/>
          <p:nvPr/>
        </p:nvSpPr>
        <p:spPr>
          <a:xfrm>
            <a:off x="1616571" y="1713441"/>
            <a:ext cx="1168400" cy="276999"/>
          </a:xfrm>
          <a:prstGeom prst="rect">
            <a:avLst/>
          </a:prstGeom>
          <a:noFill/>
        </p:spPr>
        <p:txBody>
          <a:bodyPr wrap="square" rtlCol="0">
            <a:spAutoFit/>
          </a:bodyPr>
          <a:lstStyle/>
          <a:p>
            <a:pPr algn="r"/>
            <a:r>
              <a:rPr lang="de-AT" sz="1200" b="0" dirty="0" smtClean="0">
                <a:latin typeface="Calibri" panose="020F0502020204030204" pitchFamily="34" charset="0"/>
              </a:rPr>
              <a:t>kompetent</a:t>
            </a:r>
            <a:endParaRPr lang="de-AT" sz="1200" b="0" dirty="0">
              <a:latin typeface="Calibri" panose="020F0502020204030204" pitchFamily="34" charset="0"/>
            </a:endParaRPr>
          </a:p>
        </p:txBody>
      </p:sp>
      <p:sp>
        <p:nvSpPr>
          <p:cNvPr id="11" name="Textfeld 10"/>
          <p:cNvSpPr txBox="1"/>
          <p:nvPr/>
        </p:nvSpPr>
        <p:spPr>
          <a:xfrm>
            <a:off x="526907" y="3024776"/>
            <a:ext cx="2300514" cy="276999"/>
          </a:xfrm>
          <a:prstGeom prst="rect">
            <a:avLst/>
          </a:prstGeom>
          <a:noFill/>
        </p:spPr>
        <p:txBody>
          <a:bodyPr wrap="square" rtlCol="0">
            <a:spAutoFit/>
          </a:bodyPr>
          <a:lstStyle/>
          <a:p>
            <a:pPr algn="r"/>
            <a:r>
              <a:rPr lang="de-AT" sz="1200" b="0" dirty="0" smtClean="0">
                <a:latin typeface="Calibri" panose="020F0502020204030204" pitchFamily="34" charset="0"/>
              </a:rPr>
              <a:t>leistet gute Informationsarbeit</a:t>
            </a:r>
            <a:endParaRPr lang="de-AT" sz="1200" b="0" dirty="0">
              <a:latin typeface="Calibri" panose="020F0502020204030204" pitchFamily="34" charset="0"/>
            </a:endParaRPr>
          </a:p>
        </p:txBody>
      </p:sp>
      <p:sp>
        <p:nvSpPr>
          <p:cNvPr id="12" name="Textfeld 11"/>
          <p:cNvSpPr txBox="1"/>
          <p:nvPr/>
        </p:nvSpPr>
        <p:spPr>
          <a:xfrm>
            <a:off x="1119456" y="5373205"/>
            <a:ext cx="1661885" cy="276999"/>
          </a:xfrm>
          <a:prstGeom prst="rect">
            <a:avLst/>
          </a:prstGeom>
          <a:noFill/>
        </p:spPr>
        <p:txBody>
          <a:bodyPr wrap="square" rtlCol="0">
            <a:spAutoFit/>
          </a:bodyPr>
          <a:lstStyle/>
          <a:p>
            <a:pPr algn="r"/>
            <a:r>
              <a:rPr lang="de-AT" sz="1200" b="0" dirty="0">
                <a:latin typeface="Calibri" panose="020F0502020204030204" pitchFamily="34" charset="0"/>
              </a:rPr>
              <a:t>a</a:t>
            </a:r>
            <a:r>
              <a:rPr lang="de-AT" sz="1200" b="0" dirty="0" smtClean="0">
                <a:latin typeface="Calibri" panose="020F0502020204030204" pitchFamily="34" charset="0"/>
              </a:rPr>
              <a:t>ltmodisch, verstaubt</a:t>
            </a:r>
            <a:endParaRPr lang="de-AT" sz="1200" b="0" dirty="0">
              <a:latin typeface="Calibri" panose="020F0502020204030204" pitchFamily="34" charset="0"/>
            </a:endParaRPr>
          </a:p>
        </p:txBody>
      </p:sp>
      <p:sp>
        <p:nvSpPr>
          <p:cNvPr id="13" name="Textfeld 12"/>
          <p:cNvSpPr txBox="1"/>
          <p:nvPr/>
        </p:nvSpPr>
        <p:spPr>
          <a:xfrm>
            <a:off x="-1228725" y="4292302"/>
            <a:ext cx="4064000" cy="425758"/>
          </a:xfrm>
          <a:prstGeom prst="rect">
            <a:avLst/>
          </a:prstGeom>
          <a:noFill/>
        </p:spPr>
        <p:txBody>
          <a:bodyPr wrap="square" rtlCol="0">
            <a:spAutoFit/>
          </a:bodyPr>
          <a:lstStyle/>
          <a:p>
            <a:pPr algn="r">
              <a:lnSpc>
                <a:spcPts val="1300"/>
              </a:lnSpc>
            </a:pPr>
            <a:r>
              <a:rPr lang="de-AT" sz="1200" b="0" dirty="0">
                <a:latin typeface="Calibri" panose="020F0502020204030204" pitchFamily="34" charset="0"/>
              </a:rPr>
              <a:t>e</a:t>
            </a:r>
            <a:r>
              <a:rPr lang="de-AT" sz="1200" b="0" dirty="0" smtClean="0">
                <a:latin typeface="Calibri" panose="020F0502020204030204" pitchFamily="34" charset="0"/>
              </a:rPr>
              <a:t>igenständig und unabhängig </a:t>
            </a:r>
            <a:br>
              <a:rPr lang="de-AT" sz="1200" b="0" dirty="0" smtClean="0">
                <a:latin typeface="Calibri" panose="020F0502020204030204" pitchFamily="34" charset="0"/>
              </a:rPr>
            </a:br>
            <a:r>
              <a:rPr lang="de-AT" sz="1200" b="0" dirty="0" smtClean="0">
                <a:latin typeface="Calibri" panose="020F0502020204030204" pitchFamily="34" charset="0"/>
              </a:rPr>
              <a:t>von der Wirtschaft und Politik</a:t>
            </a:r>
            <a:endParaRPr lang="de-AT" sz="1200" b="0" dirty="0">
              <a:latin typeface="Calibri" panose="020F0502020204030204" pitchFamily="34" charset="0"/>
            </a:endParaRPr>
          </a:p>
        </p:txBody>
      </p:sp>
      <p:sp>
        <p:nvSpPr>
          <p:cNvPr id="14" name="Textfeld 13"/>
          <p:cNvSpPr txBox="1"/>
          <p:nvPr/>
        </p:nvSpPr>
        <p:spPr>
          <a:xfrm>
            <a:off x="1109930" y="2596847"/>
            <a:ext cx="1671411" cy="276999"/>
          </a:xfrm>
          <a:prstGeom prst="rect">
            <a:avLst/>
          </a:prstGeom>
          <a:noFill/>
        </p:spPr>
        <p:txBody>
          <a:bodyPr wrap="square" rtlCol="0">
            <a:spAutoFit/>
          </a:bodyPr>
          <a:lstStyle/>
          <a:p>
            <a:pPr algn="r"/>
            <a:r>
              <a:rPr lang="de-AT" sz="1200" b="0" dirty="0" smtClean="0">
                <a:latin typeface="Calibri" panose="020F0502020204030204" pitchFamily="34" charset="0"/>
              </a:rPr>
              <a:t>vertrauenswürdig</a:t>
            </a:r>
            <a:endParaRPr lang="de-AT" sz="1200" b="0" dirty="0">
              <a:latin typeface="Calibri" panose="020F0502020204030204" pitchFamily="34" charset="0"/>
            </a:endParaRPr>
          </a:p>
        </p:txBody>
      </p:sp>
      <p:sp>
        <p:nvSpPr>
          <p:cNvPr id="15" name="Textfeld 14"/>
          <p:cNvSpPr txBox="1"/>
          <p:nvPr/>
        </p:nvSpPr>
        <p:spPr>
          <a:xfrm>
            <a:off x="1025113" y="2165162"/>
            <a:ext cx="1756228" cy="276999"/>
          </a:xfrm>
          <a:prstGeom prst="rect">
            <a:avLst/>
          </a:prstGeom>
          <a:noFill/>
        </p:spPr>
        <p:txBody>
          <a:bodyPr wrap="square" rtlCol="0">
            <a:spAutoFit/>
          </a:bodyPr>
          <a:lstStyle/>
          <a:p>
            <a:pPr algn="r"/>
            <a:r>
              <a:rPr lang="de-AT" sz="1200" b="0" dirty="0" smtClean="0">
                <a:latin typeface="Calibri" panose="020F0502020204030204" pitchFamily="34" charset="0"/>
              </a:rPr>
              <a:t>verantwortungsbewusst</a:t>
            </a:r>
            <a:endParaRPr lang="de-AT" sz="1200" b="0" dirty="0">
              <a:latin typeface="Calibri" panose="020F0502020204030204" pitchFamily="34" charset="0"/>
            </a:endParaRPr>
          </a:p>
        </p:txBody>
      </p:sp>
      <p:sp>
        <p:nvSpPr>
          <p:cNvPr id="16" name="Textfeld 15"/>
          <p:cNvSpPr txBox="1"/>
          <p:nvPr/>
        </p:nvSpPr>
        <p:spPr>
          <a:xfrm>
            <a:off x="1322656" y="3862044"/>
            <a:ext cx="1458685" cy="276999"/>
          </a:xfrm>
          <a:prstGeom prst="rect">
            <a:avLst/>
          </a:prstGeom>
          <a:noFill/>
        </p:spPr>
        <p:txBody>
          <a:bodyPr wrap="square" rtlCol="0">
            <a:spAutoFit/>
          </a:bodyPr>
          <a:lstStyle/>
          <a:p>
            <a:pPr algn="r"/>
            <a:r>
              <a:rPr lang="de-AT" sz="1200" b="0" dirty="0" smtClean="0">
                <a:latin typeface="Calibri" panose="020F0502020204030204" pitchFamily="34" charset="0"/>
              </a:rPr>
              <a:t>zukunftsorientiert</a:t>
            </a:r>
            <a:endParaRPr lang="de-AT" sz="1200" b="0" dirty="0">
              <a:latin typeface="Calibri" panose="020F0502020204030204" pitchFamily="34" charset="0"/>
            </a:endParaRPr>
          </a:p>
        </p:txBody>
      </p:sp>
      <p:sp>
        <p:nvSpPr>
          <p:cNvPr id="17" name="Textfeld 16"/>
          <p:cNvSpPr txBox="1"/>
          <p:nvPr/>
        </p:nvSpPr>
        <p:spPr>
          <a:xfrm>
            <a:off x="1616571" y="3456461"/>
            <a:ext cx="1168400" cy="276999"/>
          </a:xfrm>
          <a:prstGeom prst="rect">
            <a:avLst/>
          </a:prstGeom>
          <a:noFill/>
        </p:spPr>
        <p:txBody>
          <a:bodyPr wrap="square" rtlCol="0">
            <a:spAutoFit/>
          </a:bodyPr>
          <a:lstStyle/>
          <a:p>
            <a:pPr algn="r"/>
            <a:r>
              <a:rPr lang="de-AT" sz="1200" b="0" dirty="0" smtClean="0">
                <a:latin typeface="Calibri" panose="020F0502020204030204" pitchFamily="34" charset="0"/>
              </a:rPr>
              <a:t>sympathisch</a:t>
            </a:r>
            <a:endParaRPr lang="de-AT" sz="1200" b="0" dirty="0">
              <a:latin typeface="Calibri" panose="020F0502020204030204" pitchFamily="34" charset="0"/>
            </a:endParaRPr>
          </a:p>
        </p:txBody>
      </p:sp>
      <p:sp>
        <p:nvSpPr>
          <p:cNvPr id="18" name="Rectangle 88"/>
          <p:cNvSpPr>
            <a:spLocks noChangeArrowheads="1"/>
          </p:cNvSpPr>
          <p:nvPr/>
        </p:nvSpPr>
        <p:spPr bwMode="auto">
          <a:xfrm>
            <a:off x="7248525" y="1254675"/>
            <a:ext cx="492125" cy="261610"/>
          </a:xfrm>
          <a:prstGeom prst="rect">
            <a:avLst/>
          </a:prstGeom>
          <a:solidFill>
            <a:srgbClr val="F8F8F8"/>
          </a:solidFill>
          <a:ln w="28575" algn="ctr">
            <a:noFill/>
            <a:miter lim="800000"/>
            <a:headEnd/>
            <a:tailEnd/>
          </a:ln>
          <a:effectLst/>
          <a:extLst/>
        </p:spPr>
        <p:txBody>
          <a:bodyPr wrap="square" anchor="ctr">
            <a:spAutoFit/>
          </a:bodyPr>
          <a:lstStyle/>
          <a:p>
            <a:pPr algn="ctr"/>
            <a:r>
              <a:rPr lang="de-DE" altLang="de-DE" sz="1100" dirty="0" smtClean="0">
                <a:solidFill>
                  <a:srgbClr val="333333"/>
                </a:solidFill>
                <a:latin typeface="Calibri" panose="020F0502020204030204" pitchFamily="34" charset="0"/>
              </a:rPr>
              <a:t>MW</a:t>
            </a:r>
            <a:endParaRPr lang="de-DE" altLang="de-DE" sz="1200" dirty="0">
              <a:solidFill>
                <a:srgbClr val="333333"/>
              </a:solidFill>
              <a:latin typeface="Calibri" panose="020F0502020204030204" pitchFamily="34" charset="0"/>
            </a:endParaRPr>
          </a:p>
        </p:txBody>
      </p:sp>
      <p:sp>
        <p:nvSpPr>
          <p:cNvPr id="7" name="Textfeld 6"/>
          <p:cNvSpPr txBox="1"/>
          <p:nvPr/>
        </p:nvSpPr>
        <p:spPr>
          <a:xfrm>
            <a:off x="1256304" y="4392934"/>
            <a:ext cx="245970" cy="215444"/>
          </a:xfrm>
          <a:prstGeom prst="rect">
            <a:avLst/>
          </a:prstGeom>
          <a:noFill/>
        </p:spPr>
        <p:txBody>
          <a:bodyPr wrap="square" rtlCol="0">
            <a:spAutoFit/>
          </a:bodyPr>
          <a:lstStyle/>
          <a:p>
            <a:r>
              <a:rPr lang="de-AT" sz="800" dirty="0" smtClean="0">
                <a:latin typeface="Calibri" panose="020F0502020204030204" pitchFamily="34" charset="0"/>
              </a:rPr>
              <a:t>* </a:t>
            </a:r>
            <a:endParaRPr lang="de-AT" sz="800" dirty="0">
              <a:latin typeface="Calibri" panose="020F0502020204030204" pitchFamily="34" charset="0"/>
            </a:endParaRPr>
          </a:p>
        </p:txBody>
      </p:sp>
    </p:spTree>
    <p:extLst>
      <p:ext uri="{BB962C8B-B14F-4D97-AF65-F5344CB8AC3E}">
        <p14:creationId xmlns:p14="http://schemas.microsoft.com/office/powerpoint/2010/main" val="3691482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F4: </a:t>
            </a:r>
            <a:r>
              <a:rPr lang="de-AT" altLang="de-DE" sz="900" b="0" dirty="0" smtClean="0">
                <a:solidFill>
                  <a:schemeClr val="folHlink"/>
                </a:solidFill>
                <a:latin typeface="Calibri" panose="020F0502020204030204" pitchFamily="34" charset="0"/>
              </a:rPr>
              <a:t>Welchen Eindruck haben Sie vom Verein für Konsumenteninformation – wie sehr treffen die folgenden Eigenschaften ihrer Meinung nach auf ihn zu? Note: 1 = sehr, 5 = gar nicht? </a:t>
            </a:r>
            <a:r>
              <a:rPr lang="de-DE" altLang="de-DE" sz="900" b="0" noProof="1" smtClean="0">
                <a:solidFill>
                  <a:srgbClr val="666666"/>
                </a:solidFill>
                <a:latin typeface="Calibri" panose="020F0502020204030204" pitchFamily="34" charset="0"/>
              </a:rPr>
              <a:t>[Mittelwerte von 1-5]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a:t>
            </a:r>
            <a:r>
              <a:rPr lang="de-DE" altLang="de-DE" sz="800" b="0" dirty="0" smtClean="0">
                <a:solidFill>
                  <a:schemeClr val="folHlink"/>
                </a:solidFill>
                <a:latin typeface="Calibri" panose="020F0502020204030204" pitchFamily="34" charset="0"/>
              </a:rPr>
              <a:t>VKI bekannt, n=1.050</a:t>
            </a:r>
            <a:endParaRPr lang="de-DE" altLang="de-DE" sz="800" b="0" dirty="0">
              <a:solidFill>
                <a:schemeClr val="folHlink"/>
              </a:solidFill>
              <a:latin typeface="Calibri" panose="020F0502020204030204" pitchFamily="34" charset="0"/>
            </a:endParaRP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a:t>Das Image des </a:t>
            </a:r>
            <a:r>
              <a:rPr lang="de-AT" altLang="de-DE" dirty="0" smtClean="0"/>
              <a:t>VKI – Mittelwerte (2/2)</a:t>
            </a:r>
            <a:r>
              <a:rPr lang="de-AT" dirty="0" smtClean="0">
                <a:solidFill>
                  <a:schemeClr val="bg1"/>
                </a:solidFill>
              </a:rPr>
              <a:t>Verein für Konsumenteninformation</a:t>
            </a:r>
            <a:r>
              <a:rPr lang="de-AT" dirty="0">
                <a:solidFill>
                  <a:schemeClr val="bg1"/>
                </a:solidFill>
              </a:rPr>
              <a:t/>
            </a:r>
            <a:br>
              <a:rPr lang="de-AT" dirty="0">
                <a:solidFill>
                  <a:schemeClr val="bg1"/>
                </a:solidFill>
              </a:rPr>
            </a:br>
            <a:endParaRPr lang="de-AT" dirty="0">
              <a:solidFill>
                <a:schemeClr val="bg1"/>
              </a:solidFill>
            </a:endParaRPr>
          </a:p>
        </p:txBody>
      </p:sp>
      <p:graphicFrame>
        <p:nvGraphicFramePr>
          <p:cNvPr id="3" name="Tabelle 2"/>
          <p:cNvGraphicFramePr>
            <a:graphicFrameLocks noGrp="1"/>
          </p:cNvGraphicFramePr>
          <p:nvPr>
            <p:extLst>
              <p:ext uri="{D42A27DB-BD31-4B8C-83A1-F6EECF244321}">
                <p14:modId xmlns:p14="http://schemas.microsoft.com/office/powerpoint/2010/main" val="2458486986"/>
              </p:ext>
            </p:extLst>
          </p:nvPr>
        </p:nvGraphicFramePr>
        <p:xfrm>
          <a:off x="2464596" y="1174173"/>
          <a:ext cx="3912531" cy="4959348"/>
        </p:xfrm>
        <a:graphic>
          <a:graphicData uri="http://schemas.openxmlformats.org/drawingml/2006/table">
            <a:tbl>
              <a:tblPr/>
              <a:tblGrid>
                <a:gridCol w="1196139"/>
                <a:gridCol w="339549"/>
                <a:gridCol w="339549"/>
                <a:gridCol w="339549"/>
                <a:gridCol w="339549"/>
                <a:gridCol w="339549"/>
                <a:gridCol w="339549"/>
                <a:gridCol w="339549"/>
                <a:gridCol w="339549"/>
              </a:tblGrid>
              <a:tr h="1353845">
                <a:tc>
                  <a:txBody>
                    <a:bodyPr/>
                    <a:lstStyle/>
                    <a:p>
                      <a:pPr algn="l" fontAlgn="b"/>
                      <a:endParaRPr lang="de-AT" sz="800" b="0" i="0" u="none" strike="noStrike" dirty="0">
                        <a:solidFill>
                          <a:srgbClr val="000000"/>
                        </a:solidFill>
                        <a:effectLst/>
                        <a:latin typeface="Calibri" panose="020F0502020204030204" pitchFamily="34" charset="0"/>
                      </a:endParaRP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tcPr>
                </a:tc>
                <a:tc>
                  <a:txBody>
                    <a:bodyPr/>
                    <a:lstStyle/>
                    <a:p>
                      <a:pPr marL="36000" algn="l" fontAlgn="b"/>
                      <a:r>
                        <a:rPr lang="de-AT" sz="800" b="0" i="0" u="none" strike="noStrike" dirty="0">
                          <a:solidFill>
                            <a:srgbClr val="FFFFFF"/>
                          </a:solidFill>
                          <a:effectLst/>
                          <a:latin typeface="Calibri" panose="020F0502020204030204" pitchFamily="34" charset="0"/>
                        </a:rPr>
                        <a:t> kompetent</a:t>
                      </a:r>
                    </a:p>
                  </a:txBody>
                  <a:tcPr marL="0" marR="0" marT="0" marB="0" vert="vert27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3377A"/>
                    </a:solidFill>
                  </a:tcPr>
                </a:tc>
                <a:tc>
                  <a:txBody>
                    <a:bodyPr/>
                    <a:lstStyle/>
                    <a:p>
                      <a:pPr marL="36000" algn="l" fontAlgn="b"/>
                      <a:r>
                        <a:rPr lang="de-AT" sz="800" b="0" i="0" u="none" strike="noStrike" dirty="0">
                          <a:solidFill>
                            <a:srgbClr val="FFFFFF"/>
                          </a:solidFill>
                          <a:effectLst/>
                          <a:latin typeface="Calibri" panose="020F0502020204030204" pitchFamily="34" charset="0"/>
                        </a:rPr>
                        <a:t> gute Informationsarbeit</a:t>
                      </a:r>
                    </a:p>
                  </a:txBody>
                  <a:tcPr marL="0" marR="0" marT="0" marB="0" vert="vert27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3377A"/>
                    </a:solidFill>
                  </a:tcPr>
                </a:tc>
                <a:tc>
                  <a:txBody>
                    <a:bodyPr/>
                    <a:lstStyle/>
                    <a:p>
                      <a:pPr marL="36000" algn="l" fontAlgn="b"/>
                      <a:r>
                        <a:rPr lang="de-AT" sz="800" b="0" i="0" u="none" strike="noStrike" dirty="0">
                          <a:solidFill>
                            <a:srgbClr val="FFFFFF"/>
                          </a:solidFill>
                          <a:effectLst/>
                          <a:latin typeface="Calibri" panose="020F0502020204030204" pitchFamily="34" charset="0"/>
                        </a:rPr>
                        <a:t> altmodisch, verstaubt</a:t>
                      </a:r>
                    </a:p>
                  </a:txBody>
                  <a:tcPr marL="0" marR="0" marT="0" marB="0" vert="vert27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3377A"/>
                    </a:solidFill>
                  </a:tcPr>
                </a:tc>
                <a:tc>
                  <a:txBody>
                    <a:bodyPr/>
                    <a:lstStyle/>
                    <a:p>
                      <a:pPr marL="36000" algn="l" fontAlgn="b"/>
                      <a:r>
                        <a:rPr lang="de-AT" sz="800" b="0" i="0" u="none" strike="noStrike" dirty="0">
                          <a:solidFill>
                            <a:srgbClr val="FFFFFF"/>
                          </a:solidFill>
                          <a:effectLst/>
                          <a:latin typeface="Calibri" panose="020F0502020204030204" pitchFamily="34" charset="0"/>
                        </a:rPr>
                        <a:t> eigenständig, unabhängig </a:t>
                      </a:r>
                      <a:br>
                        <a:rPr lang="de-AT" sz="800" b="0" i="0" u="none" strike="noStrike" dirty="0">
                          <a:solidFill>
                            <a:srgbClr val="FFFFFF"/>
                          </a:solidFill>
                          <a:effectLst/>
                          <a:latin typeface="Calibri" panose="020F0502020204030204" pitchFamily="34" charset="0"/>
                        </a:rPr>
                      </a:br>
                      <a:r>
                        <a:rPr lang="de-AT" sz="800" b="0" i="0" u="none" strike="noStrike" dirty="0" smtClean="0">
                          <a:solidFill>
                            <a:srgbClr val="FFFFFF"/>
                          </a:solidFill>
                          <a:effectLst/>
                          <a:latin typeface="Calibri" panose="020F0502020204030204" pitchFamily="34" charset="0"/>
                        </a:rPr>
                        <a:t>von </a:t>
                      </a:r>
                      <a:r>
                        <a:rPr lang="de-AT" sz="800" b="0" i="0" u="none" strike="noStrike" dirty="0">
                          <a:solidFill>
                            <a:srgbClr val="FFFFFF"/>
                          </a:solidFill>
                          <a:effectLst/>
                          <a:latin typeface="Calibri" panose="020F0502020204030204" pitchFamily="34" charset="0"/>
                        </a:rPr>
                        <a:t>der Wirtschaft und Politik</a:t>
                      </a:r>
                    </a:p>
                  </a:txBody>
                  <a:tcPr marL="0" marR="0" marT="0" marB="0" vert="vert27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3377A"/>
                    </a:solidFill>
                  </a:tcPr>
                </a:tc>
                <a:tc>
                  <a:txBody>
                    <a:bodyPr/>
                    <a:lstStyle/>
                    <a:p>
                      <a:pPr marL="36000" algn="l" fontAlgn="b"/>
                      <a:r>
                        <a:rPr lang="de-AT" sz="800" b="0" i="0" u="none" strike="noStrike" dirty="0">
                          <a:solidFill>
                            <a:srgbClr val="FFFFFF"/>
                          </a:solidFill>
                          <a:effectLst/>
                          <a:latin typeface="Calibri" panose="020F0502020204030204" pitchFamily="34" charset="0"/>
                        </a:rPr>
                        <a:t> vertrauenswürdig</a:t>
                      </a:r>
                    </a:p>
                  </a:txBody>
                  <a:tcPr marL="0" marR="0" marT="0" marB="0" vert="vert27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3377A"/>
                    </a:solidFill>
                  </a:tcPr>
                </a:tc>
                <a:tc>
                  <a:txBody>
                    <a:bodyPr/>
                    <a:lstStyle/>
                    <a:p>
                      <a:pPr marL="36000" algn="l" fontAlgn="b"/>
                      <a:r>
                        <a:rPr lang="de-AT" sz="800" b="0" i="0" u="none" strike="noStrike" dirty="0">
                          <a:solidFill>
                            <a:srgbClr val="FFFFFF"/>
                          </a:solidFill>
                          <a:effectLst/>
                          <a:latin typeface="Calibri" panose="020F0502020204030204" pitchFamily="34" charset="0"/>
                        </a:rPr>
                        <a:t> verantwortungsbewusst</a:t>
                      </a:r>
                    </a:p>
                  </a:txBody>
                  <a:tcPr marL="0" marR="0" marT="0" marB="0" vert="vert27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3377A"/>
                    </a:solidFill>
                  </a:tcPr>
                </a:tc>
                <a:tc>
                  <a:txBody>
                    <a:bodyPr/>
                    <a:lstStyle/>
                    <a:p>
                      <a:pPr marL="36000" algn="l" fontAlgn="b"/>
                      <a:r>
                        <a:rPr lang="de-AT" sz="800" b="0" i="0" u="none" strike="noStrike" dirty="0">
                          <a:solidFill>
                            <a:srgbClr val="FFFFFF"/>
                          </a:solidFill>
                          <a:effectLst/>
                          <a:latin typeface="Calibri" panose="020F0502020204030204" pitchFamily="34" charset="0"/>
                        </a:rPr>
                        <a:t> zukunftsorientiert</a:t>
                      </a:r>
                    </a:p>
                  </a:txBody>
                  <a:tcPr marL="0" marR="0" marT="0" marB="0" vert="vert27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3377A"/>
                    </a:solidFill>
                  </a:tcPr>
                </a:tc>
                <a:tc>
                  <a:txBody>
                    <a:bodyPr/>
                    <a:lstStyle/>
                    <a:p>
                      <a:pPr marL="36000" algn="l" fontAlgn="b"/>
                      <a:r>
                        <a:rPr lang="de-AT" sz="800" b="0" i="0" u="none" strike="noStrike" dirty="0">
                          <a:solidFill>
                            <a:srgbClr val="FFFFFF"/>
                          </a:solidFill>
                          <a:effectLst/>
                          <a:latin typeface="Calibri" panose="020F0502020204030204" pitchFamily="34" charset="0"/>
                        </a:rPr>
                        <a:t> sympathisch</a:t>
                      </a:r>
                    </a:p>
                  </a:txBody>
                  <a:tcPr marL="0" marR="0" marT="0" marB="0" vert="vert27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3377A"/>
                    </a:solidFill>
                  </a:tcPr>
                </a:tc>
              </a:tr>
              <a:tr h="156761">
                <a:tc>
                  <a:txBody>
                    <a:bodyPr/>
                    <a:lstStyle/>
                    <a:p>
                      <a:pPr marL="36000" algn="l" fontAlgn="ctr"/>
                      <a:r>
                        <a:rPr lang="de-AT" sz="900" b="1" i="0" u="none" strike="noStrike" dirty="0">
                          <a:solidFill>
                            <a:srgbClr val="000000"/>
                          </a:solidFill>
                          <a:effectLst/>
                          <a:latin typeface="Calibri" panose="020F0502020204030204" pitchFamily="34" charset="0"/>
                        </a:rPr>
                        <a:t>GESAMT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1" i="0" u="none" strike="noStrike">
                          <a:solidFill>
                            <a:srgbClr val="000000"/>
                          </a:solidFill>
                          <a:effectLst/>
                          <a:latin typeface="Calibri" panose="020F0502020204030204" pitchFamily="34" charset="0"/>
                        </a:rPr>
                        <a:t>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1" i="0" u="none" strike="noStrike">
                          <a:solidFill>
                            <a:srgbClr val="000000"/>
                          </a:solidFill>
                          <a:effectLst/>
                          <a:latin typeface="Calibri" panose="020F050202020403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1" i="0" u="none" strike="noStrike">
                          <a:solidFill>
                            <a:srgbClr val="000000"/>
                          </a:solidFill>
                          <a:effectLst/>
                          <a:latin typeface="Calibri" panose="020F0502020204030204" pitchFamily="34" charset="0"/>
                        </a:rPr>
                        <a:t>3.7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1" i="0" u="none" strike="noStrike">
                          <a:solidFill>
                            <a:srgbClr val="000000"/>
                          </a:solidFill>
                          <a:effectLst/>
                          <a:latin typeface="Calibri" panose="020F0502020204030204" pitchFamily="34" charset="0"/>
                        </a:rPr>
                        <a:t>2.3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1" i="0" u="none" strike="noStrike">
                          <a:solidFill>
                            <a:srgbClr val="000000"/>
                          </a:solidFill>
                          <a:effectLst/>
                          <a:latin typeface="Calibri" panose="020F0502020204030204" pitchFamily="34" charset="0"/>
                        </a:rPr>
                        <a:t>1.9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1" i="0" u="none" strike="noStrike">
                          <a:solidFill>
                            <a:srgbClr val="000000"/>
                          </a:solidFill>
                          <a:effectLst/>
                          <a:latin typeface="Calibri" panose="020F0502020204030204" pitchFamily="34" charset="0"/>
                        </a:rPr>
                        <a:t>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1" i="0" u="none" strike="noStrike">
                          <a:solidFill>
                            <a:srgbClr val="000000"/>
                          </a:solidFill>
                          <a:effectLst/>
                          <a:latin typeface="Calibri" panose="020F0502020204030204" pitchFamily="34" charset="0"/>
                        </a:rPr>
                        <a:t>2.1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1" i="0" u="none" strike="noStrike">
                          <a:solidFill>
                            <a:srgbClr val="000000"/>
                          </a:solidFill>
                          <a:effectLst/>
                          <a:latin typeface="Calibri" panose="020F050202020403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156761">
                <a:tc>
                  <a:txBody>
                    <a:bodyPr/>
                    <a:lstStyle/>
                    <a:p>
                      <a:pPr marL="36000" algn="l" fontAlgn="ctr"/>
                      <a:r>
                        <a:rPr lang="de-AT" sz="900" b="1" i="0" u="none" strike="noStrike" dirty="0">
                          <a:solidFill>
                            <a:srgbClr val="000000"/>
                          </a:solidFill>
                          <a:effectLst/>
                          <a:latin typeface="Calibri" panose="020F0502020204030204" pitchFamily="34" charset="0"/>
                        </a:rPr>
                        <a:t>GESCHLECHT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156761">
                <a:tc>
                  <a:txBody>
                    <a:bodyPr/>
                    <a:lstStyle/>
                    <a:p>
                      <a:pPr marL="36000" algn="l" fontAlgn="ctr"/>
                      <a:r>
                        <a:rPr lang="de-AT" sz="900" b="0" i="0" u="none" strike="noStrike" dirty="0">
                          <a:solidFill>
                            <a:srgbClr val="000000"/>
                          </a:solidFill>
                          <a:effectLst/>
                          <a:latin typeface="Calibri" panose="020F0502020204030204" pitchFamily="34" charset="0"/>
                        </a:rPr>
                        <a:t>Männer</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3.7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156761">
                <a:tc>
                  <a:txBody>
                    <a:bodyPr/>
                    <a:lstStyle/>
                    <a:p>
                      <a:pPr marL="36000" algn="l" fontAlgn="ctr"/>
                      <a:r>
                        <a:rPr lang="de-AT" sz="900" b="0" i="0" u="none" strike="noStrike" dirty="0">
                          <a:solidFill>
                            <a:srgbClr val="000000"/>
                          </a:solidFill>
                          <a:effectLst/>
                          <a:latin typeface="Calibri" panose="020F0502020204030204" pitchFamily="34" charset="0"/>
                        </a:rPr>
                        <a:t>Frauen</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1.7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3.8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156761">
                <a:tc>
                  <a:txBody>
                    <a:bodyPr/>
                    <a:lstStyle/>
                    <a:p>
                      <a:pPr marL="36000" algn="l" fontAlgn="ctr"/>
                      <a:r>
                        <a:rPr lang="de-AT" sz="900" b="1" i="0" u="none" strike="noStrike" dirty="0">
                          <a:solidFill>
                            <a:srgbClr val="000000"/>
                          </a:solidFill>
                          <a:effectLst/>
                          <a:latin typeface="Calibri" panose="020F0502020204030204" pitchFamily="34" charset="0"/>
                        </a:rPr>
                        <a:t>ALTER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156761">
                <a:tc>
                  <a:txBody>
                    <a:bodyPr/>
                    <a:lstStyle/>
                    <a:p>
                      <a:pPr marL="36000" algn="l" fontAlgn="ctr"/>
                      <a:r>
                        <a:rPr lang="de-AT" sz="900" b="0" i="0" u="none" strike="noStrike" dirty="0">
                          <a:solidFill>
                            <a:srgbClr val="000000"/>
                          </a:solidFill>
                          <a:effectLst/>
                          <a:latin typeface="Calibri" panose="020F0502020204030204" pitchFamily="34" charset="0"/>
                        </a:rPr>
                        <a:t>bis 29 Jahre</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2.3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3.1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156761">
                <a:tc>
                  <a:txBody>
                    <a:bodyPr/>
                    <a:lstStyle/>
                    <a:p>
                      <a:pPr marL="36000" algn="l" fontAlgn="ctr"/>
                      <a:r>
                        <a:rPr lang="de-AT" sz="900" b="0" i="0" u="none" strike="noStrike">
                          <a:solidFill>
                            <a:srgbClr val="000000"/>
                          </a:solidFill>
                          <a:effectLst/>
                          <a:latin typeface="Calibri" panose="020F0502020204030204" pitchFamily="34" charset="0"/>
                        </a:rPr>
                        <a:t>30 bis 39 Jahre</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1.9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3.4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2.2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156761">
                <a:tc>
                  <a:txBody>
                    <a:bodyPr/>
                    <a:lstStyle/>
                    <a:p>
                      <a:pPr marL="36000" algn="l" fontAlgn="ctr"/>
                      <a:r>
                        <a:rPr lang="de-AT" sz="900" b="0" i="0" u="none" strike="noStrike">
                          <a:solidFill>
                            <a:srgbClr val="000000"/>
                          </a:solidFill>
                          <a:effectLst/>
                          <a:latin typeface="Calibri" panose="020F0502020204030204" pitchFamily="34" charset="0"/>
                        </a:rPr>
                        <a:t>40 bis 49 Jahre</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3.7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2.2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156761">
                <a:tc>
                  <a:txBody>
                    <a:bodyPr/>
                    <a:lstStyle/>
                    <a:p>
                      <a:pPr marL="36000" algn="l" fontAlgn="ctr"/>
                      <a:r>
                        <a:rPr lang="de-AT" sz="900" b="0" i="0" u="none" strike="noStrike">
                          <a:solidFill>
                            <a:srgbClr val="000000"/>
                          </a:solidFill>
                          <a:effectLst/>
                          <a:latin typeface="Calibri" panose="020F0502020204030204" pitchFamily="34" charset="0"/>
                        </a:rPr>
                        <a:t>50 bis 59 Jahre</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3.9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2.4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1.9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156761">
                <a:tc>
                  <a:txBody>
                    <a:bodyPr/>
                    <a:lstStyle/>
                    <a:p>
                      <a:pPr marL="36000" algn="l" fontAlgn="ctr"/>
                      <a:r>
                        <a:rPr lang="de-AT" sz="900" b="0" i="0" u="none" strike="noStrike" dirty="0">
                          <a:solidFill>
                            <a:srgbClr val="000000"/>
                          </a:solidFill>
                          <a:effectLst/>
                          <a:latin typeface="Calibri" panose="020F0502020204030204" pitchFamily="34" charset="0"/>
                        </a:rPr>
                        <a:t>60 bis 69 Jahre</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3.9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2.2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1.9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156761">
                <a:tc>
                  <a:txBody>
                    <a:bodyPr/>
                    <a:lstStyle/>
                    <a:p>
                      <a:pPr marL="36000" algn="l" fontAlgn="ctr"/>
                      <a:r>
                        <a:rPr lang="de-AT" sz="900" b="0" i="0" u="none" strike="noStrike" dirty="0">
                          <a:solidFill>
                            <a:srgbClr val="000000"/>
                          </a:solidFill>
                          <a:effectLst/>
                          <a:latin typeface="Calibri" panose="020F0502020204030204" pitchFamily="34" charset="0"/>
                        </a:rPr>
                        <a:t>70 Jahre und älter</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4.0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2.2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156761">
                <a:tc>
                  <a:txBody>
                    <a:bodyPr/>
                    <a:lstStyle/>
                    <a:p>
                      <a:pPr marL="36000" algn="l" fontAlgn="ctr"/>
                      <a:r>
                        <a:rPr lang="de-AT" sz="900" b="1" i="0" u="none" strike="noStrike" dirty="0">
                          <a:solidFill>
                            <a:srgbClr val="000000"/>
                          </a:solidFill>
                          <a:effectLst/>
                          <a:latin typeface="Calibri" panose="020F0502020204030204" pitchFamily="34" charset="0"/>
                        </a:rPr>
                        <a:t>BILDUNG</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156761">
                <a:tc>
                  <a:txBody>
                    <a:bodyPr/>
                    <a:lstStyle/>
                    <a:p>
                      <a:pPr marL="36000" algn="l" fontAlgn="ctr"/>
                      <a:r>
                        <a:rPr lang="de-AT" sz="900" b="0" i="0" u="none" strike="noStrike">
                          <a:solidFill>
                            <a:srgbClr val="000000"/>
                          </a:solidFill>
                          <a:effectLst/>
                          <a:latin typeface="Calibri" panose="020F0502020204030204" pitchFamily="34" charset="0"/>
                        </a:rPr>
                        <a:t>ohne Matura</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3.7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1.9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156761">
                <a:tc>
                  <a:txBody>
                    <a:bodyPr/>
                    <a:lstStyle/>
                    <a:p>
                      <a:pPr marL="36000" algn="l" fontAlgn="ctr"/>
                      <a:r>
                        <a:rPr lang="de-AT" sz="900" b="0" i="0" u="none" strike="noStrike" dirty="0">
                          <a:solidFill>
                            <a:srgbClr val="000000"/>
                          </a:solidFill>
                          <a:effectLst/>
                          <a:latin typeface="Calibri" panose="020F0502020204030204" pitchFamily="34" charset="0"/>
                        </a:rPr>
                        <a:t>ab Matura</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3.7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2.2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156761">
                <a:tc>
                  <a:txBody>
                    <a:bodyPr/>
                    <a:lstStyle/>
                    <a:p>
                      <a:pPr marL="36000" algn="l" fontAlgn="ctr"/>
                      <a:r>
                        <a:rPr lang="de-AT" sz="900" b="1" i="0" u="none" strike="noStrike" dirty="0">
                          <a:solidFill>
                            <a:srgbClr val="000000"/>
                          </a:solidFill>
                          <a:effectLst/>
                          <a:latin typeface="Calibri" panose="020F0502020204030204" pitchFamily="34" charset="0"/>
                        </a:rPr>
                        <a:t>WICHTIGKEIT K-SCHUTZ</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156761">
                <a:tc>
                  <a:txBody>
                    <a:bodyPr/>
                    <a:lstStyle/>
                    <a:p>
                      <a:pPr marL="36000" algn="l" fontAlgn="ctr"/>
                      <a:r>
                        <a:rPr lang="de-AT" sz="900" b="0" i="0" u="none" strike="noStrike" dirty="0">
                          <a:solidFill>
                            <a:srgbClr val="000000"/>
                          </a:solidFill>
                          <a:effectLst/>
                          <a:latin typeface="Calibri" panose="020F0502020204030204" pitchFamily="34" charset="0"/>
                        </a:rPr>
                        <a:t>sehr wichtig</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3.9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1.9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156761">
                <a:tc>
                  <a:txBody>
                    <a:bodyPr/>
                    <a:lstStyle/>
                    <a:p>
                      <a:pPr marL="36000" algn="l" fontAlgn="ctr"/>
                      <a:r>
                        <a:rPr lang="de-AT" sz="900" b="0" i="0" u="none" strike="noStrike" dirty="0">
                          <a:solidFill>
                            <a:srgbClr val="000000"/>
                          </a:solidFill>
                          <a:effectLst/>
                          <a:latin typeface="Calibri" panose="020F0502020204030204" pitchFamily="34" charset="0"/>
                        </a:rPr>
                        <a:t>wichtig</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3.4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2.4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156761">
                <a:tc>
                  <a:txBody>
                    <a:bodyPr/>
                    <a:lstStyle/>
                    <a:p>
                      <a:pPr marL="36000" algn="l" fontAlgn="ctr"/>
                      <a:r>
                        <a:rPr lang="de-AT" sz="900" b="0" i="0" u="none" strike="noStrike" dirty="0">
                          <a:solidFill>
                            <a:srgbClr val="000000"/>
                          </a:solidFill>
                          <a:effectLst/>
                          <a:latin typeface="Calibri" panose="020F0502020204030204" pitchFamily="34" charset="0"/>
                        </a:rPr>
                        <a:t>nicht so wichtig</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3.6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2.7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156761">
                <a:tc>
                  <a:txBody>
                    <a:bodyPr/>
                    <a:lstStyle/>
                    <a:p>
                      <a:pPr marL="36000" algn="l" fontAlgn="ctr"/>
                      <a:r>
                        <a:rPr lang="de-AT" sz="900" b="1" i="0" u="none" strike="noStrike" dirty="0">
                          <a:solidFill>
                            <a:srgbClr val="000000"/>
                          </a:solidFill>
                          <a:effectLst/>
                          <a:latin typeface="Calibri" panose="020F0502020204030204" pitchFamily="34" charset="0"/>
                        </a:rPr>
                        <a:t>KO-MITGLIEDSCHAFT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1"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1"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1"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1"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1"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1"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1" u="none" strike="noStrike" dirty="0">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1" u="none" strike="noStrike" dirty="0">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156761">
                <a:tc>
                  <a:txBody>
                    <a:bodyPr/>
                    <a:lstStyle/>
                    <a:p>
                      <a:pPr marL="36000" algn="l" fontAlgn="ctr"/>
                      <a:r>
                        <a:rPr lang="de-AT" sz="900" b="0" i="0" u="none" strike="noStrike" dirty="0">
                          <a:solidFill>
                            <a:srgbClr val="000000"/>
                          </a:solidFill>
                          <a:effectLst/>
                          <a:latin typeface="Calibri" panose="020F0502020204030204" pitchFamily="34" charset="0"/>
                        </a:rPr>
                        <a:t>sicher vorstellbar</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3.8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1.6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156761">
                <a:tc>
                  <a:txBody>
                    <a:bodyPr/>
                    <a:lstStyle/>
                    <a:p>
                      <a:pPr marL="36000" algn="l" fontAlgn="ctr"/>
                      <a:r>
                        <a:rPr lang="de-AT" sz="900" b="0" i="0" u="none" strike="noStrike" dirty="0">
                          <a:solidFill>
                            <a:srgbClr val="000000"/>
                          </a:solidFill>
                          <a:effectLst/>
                          <a:latin typeface="Calibri" panose="020F0502020204030204" pitchFamily="34" charset="0"/>
                        </a:rPr>
                        <a:t>eher schon</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3.7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1.9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156761">
                <a:tc>
                  <a:txBody>
                    <a:bodyPr/>
                    <a:lstStyle/>
                    <a:p>
                      <a:pPr marL="36000" algn="l" fontAlgn="ctr"/>
                      <a:r>
                        <a:rPr lang="de-AT" sz="900" b="0" i="0" u="none" strike="noStrike" dirty="0">
                          <a:solidFill>
                            <a:srgbClr val="000000"/>
                          </a:solidFill>
                          <a:effectLst/>
                          <a:latin typeface="Calibri" panose="020F0502020204030204" pitchFamily="34" charset="0"/>
                        </a:rPr>
                        <a:t>je nach Beitragshöhe</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3.7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1.9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2.1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156761">
                <a:tc>
                  <a:txBody>
                    <a:bodyPr/>
                    <a:lstStyle/>
                    <a:p>
                      <a:pPr marL="36000" algn="l" fontAlgn="ctr"/>
                      <a:r>
                        <a:rPr lang="de-AT" sz="900" b="0" i="0" u="none" strike="noStrike" dirty="0">
                          <a:solidFill>
                            <a:srgbClr val="000000"/>
                          </a:solidFill>
                          <a:effectLst/>
                          <a:latin typeface="Calibri" panose="020F0502020204030204" pitchFamily="34" charset="0"/>
                        </a:rPr>
                        <a:t>nein, sicher nicht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3.5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a:solidFill>
                            <a:srgbClr val="000000"/>
                          </a:solidFill>
                          <a:effectLst/>
                          <a:latin typeface="Calibri" panose="020F0502020204030204" pitchFamily="34" charset="0"/>
                        </a:rPr>
                        <a:t>2.3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900" b="0" i="0" u="none" strike="noStrike" dirty="0">
                          <a:solidFill>
                            <a:srgbClr val="000000"/>
                          </a:solidFill>
                          <a:effectLst/>
                          <a:latin typeface="Calibri" panose="020F0502020204030204" pitchFamily="34" charset="0"/>
                        </a:rPr>
                        <a:t>2.4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2101765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5266" name="Group 66"/>
          <p:cNvGraphicFramePr>
            <a:graphicFrameLocks noGrp="1"/>
          </p:cNvGraphicFramePr>
          <p:nvPr>
            <p:extLst>
              <p:ext uri="{D42A27DB-BD31-4B8C-83A1-F6EECF244321}">
                <p14:modId xmlns:p14="http://schemas.microsoft.com/office/powerpoint/2010/main" val="2329571427"/>
              </p:ext>
            </p:extLst>
          </p:nvPr>
        </p:nvGraphicFramePr>
        <p:xfrm>
          <a:off x="481013" y="1052513"/>
          <a:ext cx="8218487" cy="3831822"/>
        </p:xfrm>
        <a:graphic>
          <a:graphicData uri="http://schemas.openxmlformats.org/drawingml/2006/table">
            <a:tbl>
              <a:tblPr/>
              <a:tblGrid>
                <a:gridCol w="541337"/>
                <a:gridCol w="7677150"/>
              </a:tblGrid>
              <a:tr h="517669">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1</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tabLst>
                          <a:tab pos="625475" algn="l"/>
                        </a:tabLst>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tabLst>
                          <a:tab pos="625475" algn="l"/>
                        </a:tabLst>
                        <a:defRPr sz="1400">
                          <a:solidFill>
                            <a:srgbClr val="000000"/>
                          </a:solidFill>
                          <a:latin typeface="Verdana" panose="020B0604030504040204" pitchFamily="34" charset="0"/>
                        </a:defRPr>
                      </a:lvl2pPr>
                      <a:lvl3pPr marL="1143000" indent="-228600" algn="l" eaLnBrk="0" hangingPunct="0">
                        <a:spcBef>
                          <a:spcPct val="20000"/>
                        </a:spcBef>
                        <a:tabLst>
                          <a:tab pos="625475" algn="l"/>
                        </a:tabLst>
                        <a:defRPr sz="1200">
                          <a:solidFill>
                            <a:srgbClr val="000000"/>
                          </a:solidFill>
                          <a:latin typeface="Verdana" panose="020B0604030504040204" pitchFamily="34" charset="0"/>
                        </a:defRPr>
                      </a:lvl3pPr>
                      <a:lvl4pPr marL="1600200" indent="-228600" algn="l" eaLnBrk="0" hangingPunct="0">
                        <a:spcBef>
                          <a:spcPct val="20000"/>
                        </a:spcBef>
                        <a:tabLst>
                          <a:tab pos="625475" algn="l"/>
                        </a:tabLst>
                        <a:defRPr sz="1000">
                          <a:solidFill>
                            <a:srgbClr val="000000"/>
                          </a:solidFill>
                          <a:latin typeface="Verdana" panose="020B0604030504040204" pitchFamily="34" charset="0"/>
                        </a:defRPr>
                      </a:lvl4pPr>
                      <a:lvl5pPr marL="2057400" indent="-228600" algn="l" eaLnBrk="0" hangingPunct="0">
                        <a:spcBef>
                          <a:spcPct val="20000"/>
                        </a:spcBef>
                        <a:tabLst>
                          <a:tab pos="625475" algn="l"/>
                        </a:tabLst>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25475" algn="l"/>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rPr>
                        <a:t>Darüber, dass es wichtig ist, dass Konsumentenorganisationen eigenständig und unabhängig von Wirtschaft und Politik sein sollen, besteht in der Bevölkerung </a:t>
                      </a:r>
                      <a:r>
                        <a:rPr kumimoji="0" lang="de-AT" altLang="de-DE" sz="1200" b="1" i="0" u="none" strike="noStrike" cap="none" normalizeH="0" baseline="0" dirty="0" smtClean="0">
                          <a:ln>
                            <a:noFill/>
                          </a:ln>
                          <a:solidFill>
                            <a:schemeClr val="tx1"/>
                          </a:solidFill>
                          <a:effectLst/>
                          <a:latin typeface="Calibri" panose="020F0502020204030204" pitchFamily="34" charset="0"/>
                        </a:rPr>
                        <a:t>breiter Konsens</a:t>
                      </a:r>
                      <a:r>
                        <a:rPr kumimoji="0" lang="de-AT" altLang="de-DE" sz="1200" b="0" i="0" u="none" strike="noStrike" cap="none" normalizeH="0" baseline="0" dirty="0" smtClean="0">
                          <a:ln>
                            <a:noFill/>
                          </a:ln>
                          <a:solidFill>
                            <a:schemeClr val="tx1"/>
                          </a:solidFill>
                          <a:effectLst/>
                          <a:latin typeface="Calibri" panose="020F0502020204030204" pitchFamily="34" charset="0"/>
                        </a:rPr>
                        <a:t>. </a:t>
                      </a:r>
                      <a:r>
                        <a:rPr kumimoji="0" lang="de-AT" altLang="de-DE" sz="1200" b="1" i="0" u="none" strike="noStrike" cap="none" normalizeH="0" baseline="0" dirty="0" smtClean="0">
                          <a:ln>
                            <a:noFill/>
                          </a:ln>
                          <a:solidFill>
                            <a:schemeClr val="tx1"/>
                          </a:solidFill>
                          <a:effectLst/>
                          <a:latin typeface="Calibri" panose="020F0502020204030204" pitchFamily="34" charset="0"/>
                        </a:rPr>
                        <a:t>70 % aller Befragten </a:t>
                      </a:r>
                      <a:r>
                        <a:rPr kumimoji="0" lang="de-AT" altLang="de-DE" sz="1200" b="0" i="0" u="none" strike="noStrike" cap="none" normalizeH="0" baseline="0" dirty="0" smtClean="0">
                          <a:ln>
                            <a:noFill/>
                          </a:ln>
                          <a:solidFill>
                            <a:schemeClr val="tx1"/>
                          </a:solidFill>
                          <a:effectLst/>
                          <a:latin typeface="Calibri" panose="020F0502020204030204" pitchFamily="34" charset="0"/>
                        </a:rPr>
                        <a:t>halten eine entsprechende Unabhängigkeit für </a:t>
                      </a:r>
                      <a:r>
                        <a:rPr kumimoji="0" lang="de-AT" altLang="de-DE" sz="1200" b="1" i="0" u="none" strike="noStrike" cap="none" normalizeH="0" baseline="0" dirty="0" smtClean="0">
                          <a:ln>
                            <a:noFill/>
                          </a:ln>
                          <a:solidFill>
                            <a:schemeClr val="tx1"/>
                          </a:solidFill>
                          <a:effectLst/>
                          <a:latin typeface="Calibri" panose="020F0502020204030204" pitchFamily="34" charset="0"/>
                        </a:rPr>
                        <a:t>„sehr wichtig“</a:t>
                      </a:r>
                      <a:r>
                        <a:rPr kumimoji="0" lang="de-AT" altLang="de-DE" sz="1200" b="0" i="0" u="none" strike="noStrike" cap="none" normalizeH="0" baseline="0" dirty="0" smtClean="0">
                          <a:ln>
                            <a:noFill/>
                          </a:ln>
                          <a:solidFill>
                            <a:schemeClr val="tx1"/>
                          </a:solidFill>
                          <a:effectLst/>
                          <a:latin typeface="Calibri" panose="020F0502020204030204" pitchFamily="34" charset="0"/>
                        </a:rPr>
                        <a:t>, weitere 22 % für „eher schon wichtig“. Nur eine kleine Minderheit von 5 % ist gegenteiliger Ansicht – das sind zugleich jene, für die der Konsumentenschutz an sich eher überflüssig ist. </a:t>
                      </a:r>
                      <a:endParaRPr kumimoji="0" lang="de-AT" altLang="de-DE" sz="1200" b="1" i="0" u="none" strike="noStrike" cap="none" normalizeH="0" baseline="0" dirty="0" smtClean="0">
                        <a:ln>
                          <a:noFill/>
                        </a:ln>
                        <a:solidFill>
                          <a:schemeClr val="tx1"/>
                        </a:solidFill>
                        <a:effectLst/>
                        <a:latin typeface="Calibri" panose="020F0502020204030204" pitchFamily="34" charset="0"/>
                      </a:endParaRP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581280">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2</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Die wirtschaftliche und politische Unabhängigkeit einer Konsumentenorganisation wird von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allen Bevölkerungsgruppen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mehrheitlich als wichtig erachtet. Dies gilt auch für die unter 30-Jährigen respektive für die in Ausbildung Befindlichen  sowie für die untere Bildungsschicht, wobei bei diesen Gruppen der Anteil der „sehr wichtig“-Nennungen allerdings deutlich unter dem Gesamtschnitt liegt. Frauen und Männer weichen in ihrem Antwortverhalten hingegen so gut wie nicht voneinander ab.</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545743">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3</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Seitens derer, die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spontan die eine oder andere Konsumentenschutzorganisation angaben</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wird auf die Unabhängigkeit einer solchen von Wirtschaft und Politik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besonders hoher Wert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gelegt („sehr wichtig“: 81 % versus 52 %).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Noch </a:t>
                      </a:r>
                      <a:r>
                        <a:rPr kumimoji="0" lang="de-AT" altLang="de-DE" sz="1200" b="1" i="0" u="none" strike="noStrike" cap="none" normalizeH="0" baseline="0" dirty="0" err="1" smtClean="0">
                          <a:ln>
                            <a:noFill/>
                          </a:ln>
                          <a:solidFill>
                            <a:schemeClr val="tx1"/>
                          </a:solidFill>
                          <a:effectLst/>
                          <a:latin typeface="Calibri" panose="020F0502020204030204" pitchFamily="34" charset="0"/>
                          <a:cs typeface="Times New Roman" panose="02020603050405020304" pitchFamily="18" charset="0"/>
                        </a:rPr>
                        <a:t>ver-breiteter</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ist diese Forderung unter jenen, die den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VKI spontan genannt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haben: „sehr wichtig“: 91 %. Dieser Aspekt ist vor allem auch im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Hinblick auf das Mitgliedschafts-Potenzial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von größter Bedeutung: Von den Personen, die sich eine Mitgliedschaft in einer Konsumentenorganisation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sicher vorstellen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können, halten 87 % eine Unabhängigkeit von </a:t>
                      </a:r>
                      <a:r>
                        <a:rPr kumimoji="0" lang="de-AT" altLang="de-DE" sz="1200" b="0" i="0" u="none" strike="noStrike" cap="none" normalizeH="0" baseline="0" dirty="0" err="1" smtClean="0">
                          <a:ln>
                            <a:noFill/>
                          </a:ln>
                          <a:solidFill>
                            <a:schemeClr val="tx1"/>
                          </a:solidFill>
                          <a:effectLst/>
                          <a:latin typeface="Calibri" panose="020F0502020204030204" pitchFamily="34" charset="0"/>
                          <a:cs typeface="Times New Roman" panose="02020603050405020304" pitchFamily="18" charset="0"/>
                        </a:rPr>
                        <a:t>politi-schen</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und wirtschaftlichen Interessen für „sehr wichtig“; so gut wie alle Übrigen für „eher schon wichtig“. Bei den </a:t>
                      </a:r>
                      <a:r>
                        <a:rPr kumimoji="0" lang="de-AT" altLang="de-DE" sz="1200" b="0" i="0" u="none" strike="noStrike" cap="none" normalizeH="0" baseline="0" dirty="0" err="1" smtClean="0">
                          <a:ln>
                            <a:noFill/>
                          </a:ln>
                          <a:solidFill>
                            <a:schemeClr val="tx1"/>
                          </a:solidFill>
                          <a:effectLst/>
                          <a:latin typeface="Calibri" panose="020F0502020204030204" pitchFamily="34" charset="0"/>
                          <a:cs typeface="Times New Roman" panose="02020603050405020304" pitchFamily="18" charset="0"/>
                        </a:rPr>
                        <a:t>Be</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-fragten, die sich eine Mitgliedschaft „eher schon vorstellen“ können, bezeichneten drei Viertel deren Unabhängigkeit für „sehr wichtig“. Bei der Gruppe derer, die eine Mitgliedschaft vor allem von der Beitragshöhe abhängig macht, trifft dies auf zwei Drittel zu; unter den nicht Interessierten sind es hingegen nur 56 %.</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
        <p:nvSpPr>
          <p:cNvPr id="14364" name="Rectangle 25"/>
          <p:cNvSpPr>
            <a:spLocks noGrp="1" noChangeArrowheads="1"/>
          </p:cNvSpPr>
          <p:nvPr>
            <p:ph type="title" idx="4294967295"/>
          </p:nvPr>
        </p:nvSpPr>
        <p:spPr>
          <a:noFill/>
        </p:spPr>
        <p:txBody>
          <a:bodyPr/>
          <a:lstStyle/>
          <a:p>
            <a:pPr eaLnBrk="1" hangingPunct="1"/>
            <a:r>
              <a:rPr lang="de-AT" altLang="de-DE" sz="1800" dirty="0" smtClean="0"/>
              <a:t>Zur Unabhängigkeit von Konsumentenorganisationen</a:t>
            </a:r>
            <a:endParaRPr lang="de-AT" altLang="de-DE" sz="1800" dirty="0" smtClean="0">
              <a:solidFill>
                <a:srgbClr val="FF0000"/>
              </a:solidFill>
            </a:endParaRPr>
          </a:p>
        </p:txBody>
      </p:sp>
    </p:spTree>
    <p:extLst>
      <p:ext uri="{BB962C8B-B14F-4D97-AF65-F5344CB8AC3E}">
        <p14:creationId xmlns:p14="http://schemas.microsoft.com/office/powerpoint/2010/main" val="125336120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F5: </a:t>
            </a:r>
            <a:r>
              <a:rPr lang="de-AT" altLang="de-DE" sz="900" b="0" dirty="0" smtClean="0">
                <a:solidFill>
                  <a:schemeClr val="folHlink"/>
                </a:solidFill>
                <a:latin typeface="Calibri" panose="020F0502020204030204" pitchFamily="34" charset="0"/>
              </a:rPr>
              <a:t>Wie wichtig ist es aus Ihrer Sicht, dass eine Konsumentenorganisation eigenständig und unabhängig von der Wirtschaft und Politik ist? </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smtClean="0"/>
              <a:t>Zur Unabhängigkeit </a:t>
            </a:r>
            <a:r>
              <a:rPr lang="de-AT" altLang="de-DE" dirty="0"/>
              <a:t>von </a:t>
            </a:r>
            <a:r>
              <a:rPr lang="de-AT" altLang="de-DE" dirty="0" smtClean="0"/>
              <a:t>Konsumentenorganisationen </a:t>
            </a:r>
            <a:r>
              <a:rPr lang="de-AT" dirty="0" smtClean="0"/>
              <a:t>(1/2)</a:t>
            </a:r>
            <a:r>
              <a:rPr lang="de-AT" dirty="0" smtClean="0">
                <a:solidFill>
                  <a:schemeClr val="bg1"/>
                </a:solidFill>
              </a:rPr>
              <a:t>Image von Verein für Konsumenteninformation</a:t>
            </a:r>
            <a:r>
              <a:rPr lang="de-AT" dirty="0">
                <a:solidFill>
                  <a:schemeClr val="bg1"/>
                </a:solidFill>
              </a:rPr>
              <a:t/>
            </a:r>
            <a:br>
              <a:rPr lang="de-AT" dirty="0">
                <a:solidFill>
                  <a:schemeClr val="bg1"/>
                </a:solidFill>
              </a:rPr>
            </a:br>
            <a:endParaRPr lang="de-AT" dirty="0">
              <a:solidFill>
                <a:schemeClr val="bg1"/>
              </a:solidFill>
            </a:endParaRPr>
          </a:p>
        </p:txBody>
      </p:sp>
      <p:pic>
        <p:nvPicPr>
          <p:cNvPr id="5" name="Grafik 4"/>
          <p:cNvPicPr>
            <a:picLocks noChangeAspect="1"/>
          </p:cNvPicPr>
          <p:nvPr/>
        </p:nvPicPr>
        <p:blipFill>
          <a:blip r:embed="rId3"/>
          <a:stretch>
            <a:fillRect/>
          </a:stretch>
        </p:blipFill>
        <p:spPr>
          <a:xfrm>
            <a:off x="1003829" y="1316625"/>
            <a:ext cx="6822015" cy="4724809"/>
          </a:xfrm>
          <a:prstGeom prst="rect">
            <a:avLst/>
          </a:prstGeom>
        </p:spPr>
      </p:pic>
    </p:spTree>
    <p:extLst>
      <p:ext uri="{BB962C8B-B14F-4D97-AF65-F5344CB8AC3E}">
        <p14:creationId xmlns:p14="http://schemas.microsoft.com/office/powerpoint/2010/main" val="3069901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F5: </a:t>
            </a:r>
            <a:r>
              <a:rPr lang="de-AT" altLang="de-DE" sz="900" b="0" dirty="0" smtClean="0">
                <a:solidFill>
                  <a:schemeClr val="folHlink"/>
                </a:solidFill>
                <a:latin typeface="Calibri" panose="020F0502020204030204" pitchFamily="34" charset="0"/>
              </a:rPr>
              <a:t>Wie wichtig ist es aus Ihrer Sicht, dass eine Konsumentenorganisation eigenständig und unabhängig von der Wirtschaft und Politik ist? </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smtClean="0"/>
              <a:t>Zur Unabhängigkeit </a:t>
            </a:r>
            <a:r>
              <a:rPr lang="de-AT" altLang="de-DE" dirty="0"/>
              <a:t>von </a:t>
            </a:r>
            <a:r>
              <a:rPr lang="de-AT" altLang="de-DE" dirty="0" smtClean="0"/>
              <a:t>Konsumentenorganisationen </a:t>
            </a:r>
            <a:r>
              <a:rPr lang="de-AT" dirty="0" smtClean="0"/>
              <a:t>(2/2)</a:t>
            </a:r>
            <a:r>
              <a:rPr lang="de-AT" dirty="0" smtClean="0">
                <a:solidFill>
                  <a:schemeClr val="bg1"/>
                </a:solidFill>
              </a:rPr>
              <a:t> </a:t>
            </a:r>
            <a:r>
              <a:rPr lang="de-AT" dirty="0">
                <a:solidFill>
                  <a:schemeClr val="bg1"/>
                </a:solidFill>
              </a:rPr>
              <a:t>Image </a:t>
            </a:r>
            <a:r>
              <a:rPr lang="de-AT" dirty="0" smtClean="0">
                <a:solidFill>
                  <a:schemeClr val="bg1"/>
                </a:solidFill>
              </a:rPr>
              <a:t>von Verein für Konsumenteninformation</a:t>
            </a:r>
            <a:r>
              <a:rPr lang="de-AT" dirty="0">
                <a:solidFill>
                  <a:schemeClr val="bg1"/>
                </a:solidFill>
              </a:rPr>
              <a:t/>
            </a:r>
            <a:br>
              <a:rPr lang="de-AT" dirty="0">
                <a:solidFill>
                  <a:schemeClr val="bg1"/>
                </a:solidFill>
              </a:rPr>
            </a:br>
            <a:endParaRPr lang="de-AT" dirty="0">
              <a:solidFill>
                <a:schemeClr val="bg1"/>
              </a:solidFill>
            </a:endParaRPr>
          </a:p>
        </p:txBody>
      </p:sp>
      <p:pic>
        <p:nvPicPr>
          <p:cNvPr id="10" name="Grafik 9"/>
          <p:cNvPicPr>
            <a:picLocks noChangeAspect="1"/>
          </p:cNvPicPr>
          <p:nvPr/>
        </p:nvPicPr>
        <p:blipFill>
          <a:blip r:embed="rId3"/>
          <a:stretch>
            <a:fillRect/>
          </a:stretch>
        </p:blipFill>
        <p:spPr>
          <a:xfrm>
            <a:off x="941724" y="1315579"/>
            <a:ext cx="6889077" cy="4712616"/>
          </a:xfrm>
          <a:prstGeom prst="rect">
            <a:avLst/>
          </a:prstGeom>
        </p:spPr>
      </p:pic>
    </p:spTree>
    <p:extLst>
      <p:ext uri="{BB962C8B-B14F-4D97-AF65-F5344CB8AC3E}">
        <p14:creationId xmlns:p14="http://schemas.microsoft.com/office/powerpoint/2010/main" val="2316489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5266" name="Group 66"/>
          <p:cNvGraphicFramePr>
            <a:graphicFrameLocks noGrp="1"/>
          </p:cNvGraphicFramePr>
          <p:nvPr>
            <p:extLst>
              <p:ext uri="{D42A27DB-BD31-4B8C-83A1-F6EECF244321}">
                <p14:modId xmlns:p14="http://schemas.microsoft.com/office/powerpoint/2010/main" val="4183079167"/>
              </p:ext>
            </p:extLst>
          </p:nvPr>
        </p:nvGraphicFramePr>
        <p:xfrm>
          <a:off x="481013" y="1052513"/>
          <a:ext cx="8218487" cy="4374690"/>
        </p:xfrm>
        <a:graphic>
          <a:graphicData uri="http://schemas.openxmlformats.org/drawingml/2006/table">
            <a:tbl>
              <a:tblPr/>
              <a:tblGrid>
                <a:gridCol w="541337"/>
                <a:gridCol w="7677150"/>
              </a:tblGrid>
              <a:tr h="517669">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1</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tabLst>
                          <a:tab pos="625475" algn="l"/>
                        </a:tabLst>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tabLst>
                          <a:tab pos="625475" algn="l"/>
                        </a:tabLst>
                        <a:defRPr sz="1400">
                          <a:solidFill>
                            <a:srgbClr val="000000"/>
                          </a:solidFill>
                          <a:latin typeface="Verdana" panose="020B0604030504040204" pitchFamily="34" charset="0"/>
                        </a:defRPr>
                      </a:lvl2pPr>
                      <a:lvl3pPr marL="1143000" indent="-228600" algn="l" eaLnBrk="0" hangingPunct="0">
                        <a:spcBef>
                          <a:spcPct val="20000"/>
                        </a:spcBef>
                        <a:tabLst>
                          <a:tab pos="625475" algn="l"/>
                        </a:tabLst>
                        <a:defRPr sz="1200">
                          <a:solidFill>
                            <a:srgbClr val="000000"/>
                          </a:solidFill>
                          <a:latin typeface="Verdana" panose="020B0604030504040204" pitchFamily="34" charset="0"/>
                        </a:defRPr>
                      </a:lvl3pPr>
                      <a:lvl4pPr marL="1600200" indent="-228600" algn="l" eaLnBrk="0" hangingPunct="0">
                        <a:spcBef>
                          <a:spcPct val="20000"/>
                        </a:spcBef>
                        <a:tabLst>
                          <a:tab pos="625475" algn="l"/>
                        </a:tabLst>
                        <a:defRPr sz="1000">
                          <a:solidFill>
                            <a:srgbClr val="000000"/>
                          </a:solidFill>
                          <a:latin typeface="Verdana" panose="020B0604030504040204" pitchFamily="34" charset="0"/>
                        </a:defRPr>
                      </a:lvl4pPr>
                      <a:lvl5pPr marL="2057400" indent="-228600" algn="l" eaLnBrk="0" hangingPunct="0">
                        <a:spcBef>
                          <a:spcPct val="20000"/>
                        </a:spcBef>
                        <a:tabLst>
                          <a:tab pos="625475" algn="l"/>
                        </a:tabLst>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25475" algn="l"/>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rPr>
                        <a:t>Auf die generelle Frage, für welche Themen sich eine Konsumentenorganisation besonders stark einsetzen sollte, entfallen die höchsten Antwortquoten auf folgende, durchaus unterschiedliche Bereiche: </a:t>
                      </a:r>
                      <a:r>
                        <a:rPr kumimoji="0" lang="de-AT" altLang="de-DE" sz="1200" b="1" i="0" u="none" strike="noStrike" cap="none" normalizeH="0" baseline="0" dirty="0" smtClean="0">
                          <a:ln>
                            <a:noFill/>
                          </a:ln>
                          <a:solidFill>
                            <a:schemeClr val="tx1"/>
                          </a:solidFill>
                          <a:effectLst/>
                          <a:latin typeface="Calibri" panose="020F0502020204030204" pitchFamily="34" charset="0"/>
                        </a:rPr>
                        <a:t>faire Produktionsbedingungen (z.B. arbeitsrechtlich, keine Kinderarbeit usw.) </a:t>
                      </a:r>
                      <a:r>
                        <a:rPr kumimoji="0" lang="de-AT" altLang="de-DE" sz="1200" b="0" i="0" u="none" strike="noStrike" cap="none" normalizeH="0" baseline="0" dirty="0" smtClean="0">
                          <a:ln>
                            <a:noFill/>
                          </a:ln>
                          <a:solidFill>
                            <a:schemeClr val="tx1"/>
                          </a:solidFill>
                          <a:effectLst/>
                          <a:latin typeface="Calibri" panose="020F0502020204030204" pitchFamily="34" charset="0"/>
                        </a:rPr>
                        <a:t>(69 %), </a:t>
                      </a:r>
                      <a:r>
                        <a:rPr kumimoji="0" lang="de-AT" altLang="de-DE" sz="1200" b="1" i="0" u="none" strike="noStrike" cap="none" normalizeH="0" baseline="0" dirty="0" smtClean="0">
                          <a:ln>
                            <a:noFill/>
                          </a:ln>
                          <a:solidFill>
                            <a:schemeClr val="tx1"/>
                          </a:solidFill>
                          <a:effectLst/>
                          <a:latin typeface="Calibri" panose="020F0502020204030204" pitchFamily="34" charset="0"/>
                        </a:rPr>
                        <a:t>klare und transparente Verträge </a:t>
                      </a:r>
                      <a:r>
                        <a:rPr kumimoji="0" lang="de-AT" altLang="de-DE" sz="1200" b="0" i="0" u="none" strike="noStrike" cap="none" normalizeH="0" baseline="0" dirty="0" smtClean="0">
                          <a:ln>
                            <a:noFill/>
                          </a:ln>
                          <a:solidFill>
                            <a:schemeClr val="tx1"/>
                          </a:solidFill>
                          <a:effectLst/>
                          <a:latin typeface="Calibri" panose="020F0502020204030204" pitchFamily="34" charset="0"/>
                        </a:rPr>
                        <a:t>(86 %), </a:t>
                      </a:r>
                      <a:r>
                        <a:rPr kumimoji="0" lang="de-AT" altLang="de-DE" sz="1200" b="1" i="0" u="none" strike="noStrike" cap="none" normalizeH="0" baseline="0" dirty="0" smtClean="0">
                          <a:ln>
                            <a:noFill/>
                          </a:ln>
                          <a:solidFill>
                            <a:schemeClr val="tx1"/>
                          </a:solidFill>
                          <a:effectLst/>
                          <a:latin typeface="Calibri" panose="020F0502020204030204" pitchFamily="34" charset="0"/>
                        </a:rPr>
                        <a:t>mehr Umwelt- und Klimaschutz bei Produktion und Handel </a:t>
                      </a:r>
                      <a:r>
                        <a:rPr kumimoji="0" lang="de-AT" altLang="de-DE" sz="1200" b="0" i="0" u="none" strike="noStrike" cap="none" normalizeH="0" baseline="0" dirty="0" smtClean="0">
                          <a:ln>
                            <a:noFill/>
                          </a:ln>
                          <a:solidFill>
                            <a:schemeClr val="tx1"/>
                          </a:solidFill>
                          <a:effectLst/>
                          <a:latin typeface="Calibri" panose="020F0502020204030204" pitchFamily="34" charset="0"/>
                        </a:rPr>
                        <a:t>(63 %) und </a:t>
                      </a:r>
                      <a:r>
                        <a:rPr kumimoji="0" lang="de-AT" altLang="de-DE" sz="1200" b="1" i="0" u="none" strike="noStrike" cap="none" normalizeH="0" baseline="0" dirty="0" smtClean="0">
                          <a:ln>
                            <a:noFill/>
                          </a:ln>
                          <a:solidFill>
                            <a:schemeClr val="tx1"/>
                          </a:solidFill>
                          <a:effectLst/>
                          <a:latin typeface="Calibri" panose="020F0502020204030204" pitchFamily="34" charset="0"/>
                        </a:rPr>
                        <a:t>Haltbarkeit und Reparierbarkeit von Produkten </a:t>
                      </a:r>
                      <a:r>
                        <a:rPr kumimoji="0" lang="de-AT" altLang="de-DE" sz="1200" b="0" i="0" u="none" strike="noStrike" cap="none" normalizeH="0" baseline="0" dirty="0" smtClean="0">
                          <a:ln>
                            <a:noFill/>
                          </a:ln>
                          <a:solidFill>
                            <a:schemeClr val="tx1"/>
                          </a:solidFill>
                          <a:effectLst/>
                          <a:latin typeface="Calibri" panose="020F0502020204030204" pitchFamily="34" charset="0"/>
                        </a:rPr>
                        <a:t>(62 %).</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728618">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2</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56 % wünschen sich darüber hinaus, dass Konsumentenorganisationen in besonderem Maße auch aufzeigen sollen, welche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Probleme und Fallen es bei Bestellungen im Internet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gibt. Rund die Hälfte der Befragten (51 %) hielte es auch für wichtig, sich für den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Ausbau von Beschwerde- und Reklamationsmöglichkeiten bei Firmen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einzusetzen. 45 Prozent sehen eine wesentliche Aufgabe von Konsumentenorganisationen auch darin, einen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verantwortungsvollen Konsum bei der Bevölkerung zu fördern</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545743">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3</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Diese Themenbereiche dürften tatsächlich die relevantesten sein und die diesbezügliche Erwartungshaltung weitgehend abdecken. Die Möglichkeit, auch noch andere wichtige Themen zu nennen, nutzten nur einige wenige (2 %).</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688887">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4</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Bemerkenswert ist dabei, dass sich die genannten Nennungsquoten relativ gleichförmig bei den einzelnen Mitglieds-Potenzialen verteilen. Jene, für die eine Mitgliedschaft grundsätzlich vorstellbar ist, unterscheiden sich bei ihren thematischen Wichtigkeitsbeimessungen etwa nicht von der Gruppe, die sich eine Mitgliedschaft je nach Kostenhöhe schon oder nicht vorstellen könnte (und auch nicht von jenen, die kein Interesse an einer solchen haben).</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6888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5</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Bei den am Konsumentenschutz am vergleichsweise wenigsten Interessierten - also bei den unter 30-Jährigen und bei Personen mit Pflichtschulabschluss – stehen zwei Themen klar im Vordergrund: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Mehr Umwelt- und Klimaschutz bei Produktion und Handel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sowie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faire Produktionsbedingungen</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Hier liegen ihre Nennungsquoten annähernd im Gesamtschnitt.</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
        <p:nvSpPr>
          <p:cNvPr id="14364" name="Rectangle 25"/>
          <p:cNvSpPr>
            <a:spLocks noGrp="1" noChangeArrowheads="1"/>
          </p:cNvSpPr>
          <p:nvPr>
            <p:ph type="title" idx="4294967295"/>
          </p:nvPr>
        </p:nvSpPr>
        <p:spPr>
          <a:noFill/>
        </p:spPr>
        <p:txBody>
          <a:bodyPr/>
          <a:lstStyle/>
          <a:p>
            <a:pPr eaLnBrk="1" hangingPunct="1"/>
            <a:r>
              <a:rPr lang="de-AT" altLang="de-DE" dirty="0" smtClean="0"/>
              <a:t>Konsumentenorganisation: besonders wichtige Themen</a:t>
            </a:r>
          </a:p>
        </p:txBody>
      </p:sp>
    </p:spTree>
    <p:extLst>
      <p:ext uri="{BB962C8B-B14F-4D97-AF65-F5344CB8AC3E}">
        <p14:creationId xmlns:p14="http://schemas.microsoft.com/office/powerpoint/2010/main" val="286915083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2873152" y="1401527"/>
            <a:ext cx="5425910" cy="4487045"/>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F6: </a:t>
            </a:r>
            <a:r>
              <a:rPr lang="de-AT" altLang="de-DE" sz="900" b="0" dirty="0" smtClean="0">
                <a:solidFill>
                  <a:schemeClr val="folHlink"/>
                </a:solidFill>
                <a:latin typeface="Calibri" panose="020F0502020204030204" pitchFamily="34" charset="0"/>
              </a:rPr>
              <a:t>Für welche der folgenden Themen sollte sich eine Konsumentenorganisation aus Ihrer Sicht besonders stark einsetzen? </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a:t>Konsumentenorganisation: besonders wichtige </a:t>
            </a:r>
            <a:r>
              <a:rPr lang="de-AT" altLang="de-DE" dirty="0" smtClean="0"/>
              <a:t>Themen (1/2)</a:t>
            </a:r>
            <a:r>
              <a:rPr lang="de-AT" dirty="0" smtClean="0">
                <a:solidFill>
                  <a:schemeClr val="bg1"/>
                </a:solidFill>
              </a:rPr>
              <a:t>Image von Verein für Konsumenteninformation</a:t>
            </a:r>
            <a:r>
              <a:rPr lang="de-AT" dirty="0">
                <a:solidFill>
                  <a:schemeClr val="bg1"/>
                </a:solidFill>
              </a:rPr>
              <a:t/>
            </a:r>
            <a:br>
              <a:rPr lang="de-AT" dirty="0">
                <a:solidFill>
                  <a:schemeClr val="bg1"/>
                </a:solidFill>
              </a:rPr>
            </a:br>
            <a:endParaRPr lang="de-AT" dirty="0">
              <a:solidFill>
                <a:schemeClr val="bg1"/>
              </a:solidFill>
            </a:endParaRPr>
          </a:p>
        </p:txBody>
      </p:sp>
      <p:sp>
        <p:nvSpPr>
          <p:cNvPr id="8" name="Rectangle 88"/>
          <p:cNvSpPr>
            <a:spLocks noChangeArrowheads="1"/>
          </p:cNvSpPr>
          <p:nvPr/>
        </p:nvSpPr>
        <p:spPr bwMode="auto">
          <a:xfrm>
            <a:off x="901097" y="2682670"/>
            <a:ext cx="4613882" cy="24622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a:solidFill>
                  <a:srgbClr val="333333"/>
                </a:solidFill>
                <a:latin typeface="Calibri" panose="020F0502020204030204" pitchFamily="34" charset="0"/>
              </a:rPr>
              <a:t>f</a:t>
            </a:r>
            <a:r>
              <a:rPr lang="de-DE" altLang="de-DE" sz="1200" b="0" dirty="0" smtClean="0">
                <a:solidFill>
                  <a:srgbClr val="333333"/>
                </a:solidFill>
                <a:latin typeface="Calibri" panose="020F0502020204030204" pitchFamily="34" charset="0"/>
              </a:rPr>
              <a:t>ür mehr Umwelt- und Klimaschutz bei Produktion und </a:t>
            </a:r>
            <a:r>
              <a:rPr lang="de-DE" altLang="de-DE" sz="1200" b="0" dirty="0">
                <a:solidFill>
                  <a:srgbClr val="333333"/>
                </a:solidFill>
                <a:latin typeface="Calibri" panose="020F0502020204030204" pitchFamily="34" charset="0"/>
              </a:rPr>
              <a:t>H</a:t>
            </a:r>
            <a:r>
              <a:rPr lang="de-DE" altLang="de-DE" sz="1200" b="0" dirty="0" smtClean="0">
                <a:solidFill>
                  <a:srgbClr val="333333"/>
                </a:solidFill>
                <a:latin typeface="Calibri" panose="020F0502020204030204" pitchFamily="34" charset="0"/>
              </a:rPr>
              <a:t>andel</a:t>
            </a:r>
            <a:endParaRPr lang="de-DE" altLang="de-DE" sz="1200" b="0" dirty="0">
              <a:solidFill>
                <a:srgbClr val="333333"/>
              </a:solidFill>
              <a:latin typeface="Calibri" panose="020F0502020204030204" pitchFamily="34" charset="0"/>
            </a:endParaRPr>
          </a:p>
        </p:txBody>
      </p:sp>
      <p:sp>
        <p:nvSpPr>
          <p:cNvPr id="9" name="Rectangle 88"/>
          <p:cNvSpPr>
            <a:spLocks noChangeArrowheads="1"/>
          </p:cNvSpPr>
          <p:nvPr/>
        </p:nvSpPr>
        <p:spPr bwMode="auto">
          <a:xfrm>
            <a:off x="214317" y="1777203"/>
            <a:ext cx="5300662" cy="24622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a:solidFill>
                  <a:srgbClr val="333333"/>
                </a:solidFill>
                <a:latin typeface="Calibri" panose="020F0502020204030204" pitchFamily="34" charset="0"/>
              </a:rPr>
              <a:t>f</a:t>
            </a:r>
            <a:r>
              <a:rPr lang="de-DE" altLang="de-DE" sz="1200" b="0" dirty="0" smtClean="0">
                <a:solidFill>
                  <a:srgbClr val="333333"/>
                </a:solidFill>
                <a:latin typeface="Calibri" panose="020F0502020204030204" pitchFamily="34" charset="0"/>
              </a:rPr>
              <a:t>ür faire Produktionsbedingungen, z.B. arbeitsrechtlich, keine Kinderarbeit usw.</a:t>
            </a:r>
            <a:endParaRPr lang="de-DE" altLang="de-DE" sz="1200" b="0" dirty="0">
              <a:solidFill>
                <a:srgbClr val="333333"/>
              </a:solidFill>
              <a:latin typeface="Calibri" panose="020F0502020204030204" pitchFamily="34" charset="0"/>
            </a:endParaRPr>
          </a:p>
        </p:txBody>
      </p:sp>
      <p:sp>
        <p:nvSpPr>
          <p:cNvPr id="10" name="Rectangle 88"/>
          <p:cNvSpPr>
            <a:spLocks noChangeArrowheads="1"/>
          </p:cNvSpPr>
          <p:nvPr/>
        </p:nvSpPr>
        <p:spPr bwMode="auto">
          <a:xfrm>
            <a:off x="901097" y="3122374"/>
            <a:ext cx="4613882" cy="24622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a:solidFill>
                  <a:srgbClr val="333333"/>
                </a:solidFill>
                <a:latin typeface="Calibri" panose="020F0502020204030204" pitchFamily="34" charset="0"/>
              </a:rPr>
              <a:t>f</a:t>
            </a:r>
            <a:r>
              <a:rPr lang="de-DE" altLang="de-DE" sz="1200" b="0" dirty="0" smtClean="0">
                <a:solidFill>
                  <a:srgbClr val="333333"/>
                </a:solidFill>
                <a:latin typeface="Calibri" panose="020F0502020204030204" pitchFamily="34" charset="0"/>
              </a:rPr>
              <a:t>ür die Haltbarkeit und Reparierbarkeit von Produkten</a:t>
            </a:r>
            <a:endParaRPr lang="de-DE" altLang="de-DE" sz="1200" b="0" dirty="0">
              <a:solidFill>
                <a:srgbClr val="333333"/>
              </a:solidFill>
              <a:latin typeface="Calibri" panose="020F0502020204030204" pitchFamily="34" charset="0"/>
            </a:endParaRPr>
          </a:p>
        </p:txBody>
      </p:sp>
      <p:sp>
        <p:nvSpPr>
          <p:cNvPr id="11" name="Rectangle 88"/>
          <p:cNvSpPr>
            <a:spLocks noChangeArrowheads="1"/>
          </p:cNvSpPr>
          <p:nvPr/>
        </p:nvSpPr>
        <p:spPr bwMode="auto">
          <a:xfrm>
            <a:off x="371881" y="2174994"/>
            <a:ext cx="5143098" cy="40229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a:solidFill>
                  <a:srgbClr val="333333"/>
                </a:solidFill>
                <a:latin typeface="Calibri" panose="020F0502020204030204" pitchFamily="34" charset="0"/>
              </a:rPr>
              <a:t>f</a:t>
            </a:r>
            <a:r>
              <a:rPr lang="de-DE" altLang="de-DE" sz="1200" b="0" dirty="0" smtClean="0">
                <a:solidFill>
                  <a:srgbClr val="333333"/>
                </a:solidFill>
                <a:latin typeface="Calibri" panose="020F0502020204030204" pitchFamily="34" charset="0"/>
              </a:rPr>
              <a:t>ür klare und transparente Verträge, z.B. Versicherungen, Banken, Energieanbieter usw.</a:t>
            </a:r>
            <a:endParaRPr lang="de-DE" altLang="de-DE" sz="1200" b="0" dirty="0">
              <a:solidFill>
                <a:srgbClr val="333333"/>
              </a:solidFill>
              <a:latin typeface="Calibri" panose="020F0502020204030204" pitchFamily="34" charset="0"/>
            </a:endParaRPr>
          </a:p>
        </p:txBody>
      </p:sp>
      <p:sp>
        <p:nvSpPr>
          <p:cNvPr id="12" name="Rectangle 88"/>
          <p:cNvSpPr>
            <a:spLocks noChangeArrowheads="1"/>
          </p:cNvSpPr>
          <p:nvPr/>
        </p:nvSpPr>
        <p:spPr bwMode="auto">
          <a:xfrm>
            <a:off x="371881" y="4493925"/>
            <a:ext cx="5143098" cy="24622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a:solidFill>
                  <a:srgbClr val="333333"/>
                </a:solidFill>
                <a:latin typeface="Calibri" panose="020F0502020204030204" pitchFamily="34" charset="0"/>
              </a:rPr>
              <a:t>f</a:t>
            </a:r>
            <a:r>
              <a:rPr lang="de-DE" altLang="de-DE" sz="1200" b="0" dirty="0" smtClean="0">
                <a:solidFill>
                  <a:srgbClr val="333333"/>
                </a:solidFill>
                <a:latin typeface="Calibri" panose="020F0502020204030204" pitchFamily="34" charset="0"/>
              </a:rPr>
              <a:t>ür die Förderung eines verantwortungsvollen Konsums der Bevölkerung</a:t>
            </a:r>
            <a:endParaRPr lang="de-DE" altLang="de-DE" sz="1200" b="0" dirty="0">
              <a:solidFill>
                <a:srgbClr val="333333"/>
              </a:solidFill>
              <a:latin typeface="Calibri" panose="020F0502020204030204" pitchFamily="34" charset="0"/>
            </a:endParaRPr>
          </a:p>
        </p:txBody>
      </p:sp>
      <p:sp>
        <p:nvSpPr>
          <p:cNvPr id="13" name="Rectangle 88"/>
          <p:cNvSpPr>
            <a:spLocks noChangeArrowheads="1"/>
          </p:cNvSpPr>
          <p:nvPr/>
        </p:nvSpPr>
        <p:spPr bwMode="auto">
          <a:xfrm>
            <a:off x="550069" y="4028929"/>
            <a:ext cx="4964910" cy="24622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a:solidFill>
                  <a:srgbClr val="333333"/>
                </a:solidFill>
                <a:latin typeface="Calibri" panose="020F0502020204030204" pitchFamily="34" charset="0"/>
              </a:rPr>
              <a:t>f</a:t>
            </a:r>
            <a:r>
              <a:rPr lang="de-DE" altLang="de-DE" sz="1200" b="0" dirty="0" smtClean="0">
                <a:solidFill>
                  <a:srgbClr val="333333"/>
                </a:solidFill>
                <a:latin typeface="Calibri" panose="020F0502020204030204" pitchFamily="34" charset="0"/>
              </a:rPr>
              <a:t>ür den Ausbau von Beschwerde- und Reklamationsmöglichkeiten bei Firmen</a:t>
            </a:r>
            <a:endParaRPr lang="de-DE" altLang="de-DE" sz="1200" b="0" dirty="0">
              <a:solidFill>
                <a:srgbClr val="333333"/>
              </a:solidFill>
              <a:latin typeface="Calibri" panose="020F0502020204030204" pitchFamily="34" charset="0"/>
            </a:endParaRPr>
          </a:p>
        </p:txBody>
      </p:sp>
      <p:sp>
        <p:nvSpPr>
          <p:cNvPr id="14" name="Rectangle 88"/>
          <p:cNvSpPr>
            <a:spLocks noChangeArrowheads="1"/>
          </p:cNvSpPr>
          <p:nvPr/>
        </p:nvSpPr>
        <p:spPr bwMode="auto">
          <a:xfrm>
            <a:off x="901097" y="3576174"/>
            <a:ext cx="4613882" cy="24622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smtClean="0">
                <a:solidFill>
                  <a:srgbClr val="333333"/>
                </a:solidFill>
                <a:latin typeface="Calibri" panose="020F0502020204030204" pitchFamily="34" charset="0"/>
              </a:rPr>
              <a:t>Probleme und Fallen bei Bestellungen im Internet aufzeigen</a:t>
            </a:r>
            <a:endParaRPr lang="de-DE" altLang="de-DE" sz="1200" b="0" dirty="0">
              <a:solidFill>
                <a:srgbClr val="333333"/>
              </a:solidFill>
              <a:latin typeface="Calibri" panose="020F0502020204030204" pitchFamily="34" charset="0"/>
            </a:endParaRPr>
          </a:p>
        </p:txBody>
      </p:sp>
      <p:sp>
        <p:nvSpPr>
          <p:cNvPr id="15" name="Rectangle 88"/>
          <p:cNvSpPr>
            <a:spLocks noChangeArrowheads="1"/>
          </p:cNvSpPr>
          <p:nvPr/>
        </p:nvSpPr>
        <p:spPr bwMode="auto">
          <a:xfrm>
            <a:off x="901097" y="4940747"/>
            <a:ext cx="4613882"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r>
              <a:rPr lang="de-DE" altLang="de-DE" sz="1200" b="0" dirty="0" smtClean="0">
                <a:solidFill>
                  <a:srgbClr val="333333"/>
                </a:solidFill>
                <a:latin typeface="Calibri" panose="020F0502020204030204" pitchFamily="34" charset="0"/>
              </a:rPr>
              <a:t>anderes</a:t>
            </a:r>
            <a:endParaRPr lang="de-DE" altLang="de-DE" sz="1200" b="0" dirty="0">
              <a:solidFill>
                <a:srgbClr val="333333"/>
              </a:solidFill>
              <a:latin typeface="Calibri" panose="020F0502020204030204" pitchFamily="34" charset="0"/>
            </a:endParaRPr>
          </a:p>
        </p:txBody>
      </p:sp>
      <p:sp>
        <p:nvSpPr>
          <p:cNvPr id="16" name="Rectangle 88"/>
          <p:cNvSpPr>
            <a:spLocks noChangeArrowheads="1"/>
          </p:cNvSpPr>
          <p:nvPr/>
        </p:nvSpPr>
        <p:spPr bwMode="auto">
          <a:xfrm>
            <a:off x="901097" y="5364817"/>
            <a:ext cx="4613882"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r>
              <a:rPr lang="de-DE" altLang="de-DE" sz="1200" b="0" dirty="0">
                <a:solidFill>
                  <a:srgbClr val="333333"/>
                </a:solidFill>
                <a:latin typeface="Calibri" panose="020F0502020204030204" pitchFamily="34" charset="0"/>
              </a:rPr>
              <a:t>n</a:t>
            </a:r>
            <a:r>
              <a:rPr lang="de-DE" altLang="de-DE" sz="1200" b="0" dirty="0" smtClean="0">
                <a:solidFill>
                  <a:srgbClr val="333333"/>
                </a:solidFill>
                <a:latin typeface="Calibri" panose="020F0502020204030204" pitchFamily="34" charset="0"/>
              </a:rPr>
              <a:t>ichts davon, egal, weiß nicht</a:t>
            </a:r>
            <a:endParaRPr lang="de-DE" altLang="de-DE" sz="1200" b="0" dirty="0">
              <a:solidFill>
                <a:srgbClr val="333333"/>
              </a:solidFill>
              <a:latin typeface="Calibri" panose="020F0502020204030204" pitchFamily="34" charset="0"/>
            </a:endParaRPr>
          </a:p>
        </p:txBody>
      </p:sp>
    </p:spTree>
    <p:extLst>
      <p:ext uri="{BB962C8B-B14F-4D97-AF65-F5344CB8AC3E}">
        <p14:creationId xmlns:p14="http://schemas.microsoft.com/office/powerpoint/2010/main" val="1116890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de-DE" altLang="de-DE" dirty="0"/>
              <a:t>Daten zur Untersuchung</a:t>
            </a:r>
          </a:p>
        </p:txBody>
      </p:sp>
      <p:sp>
        <p:nvSpPr>
          <p:cNvPr id="5123" name="Rectangle 5"/>
          <p:cNvSpPr>
            <a:spLocks noChangeArrowheads="1"/>
          </p:cNvSpPr>
          <p:nvPr/>
        </p:nvSpPr>
        <p:spPr bwMode="auto">
          <a:xfrm>
            <a:off x="479425" y="1095375"/>
            <a:ext cx="8229600"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tabLst>
                <a:tab pos="2857500" algn="l"/>
              </a:tabLst>
              <a:defRPr sz="2400" b="1">
                <a:solidFill>
                  <a:srgbClr val="000000"/>
                </a:solidFill>
                <a:latin typeface="Verdana" panose="020B0604030504040204" pitchFamily="34" charset="0"/>
              </a:defRPr>
            </a:lvl1pPr>
            <a:lvl2pPr marL="742950" indent="-285750" eaLnBrk="0" hangingPunct="0">
              <a:tabLst>
                <a:tab pos="2857500" algn="l"/>
              </a:tabLst>
              <a:defRPr sz="2400" b="1">
                <a:solidFill>
                  <a:srgbClr val="000000"/>
                </a:solidFill>
                <a:latin typeface="Verdana" panose="020B0604030504040204" pitchFamily="34" charset="0"/>
              </a:defRPr>
            </a:lvl2pPr>
            <a:lvl3pPr marL="1143000" indent="-228600" eaLnBrk="0" hangingPunct="0">
              <a:tabLst>
                <a:tab pos="2857500" algn="l"/>
              </a:tabLst>
              <a:defRPr sz="2400" b="1">
                <a:solidFill>
                  <a:srgbClr val="000000"/>
                </a:solidFill>
                <a:latin typeface="Verdana" panose="020B0604030504040204" pitchFamily="34" charset="0"/>
              </a:defRPr>
            </a:lvl3pPr>
            <a:lvl4pPr marL="1600200" indent="-228600" eaLnBrk="0" hangingPunct="0">
              <a:tabLst>
                <a:tab pos="2857500" algn="l"/>
              </a:tabLst>
              <a:defRPr sz="2400" b="1">
                <a:solidFill>
                  <a:srgbClr val="000000"/>
                </a:solidFill>
                <a:latin typeface="Verdana" panose="020B0604030504040204" pitchFamily="34" charset="0"/>
              </a:defRPr>
            </a:lvl4pPr>
            <a:lvl5pPr marL="2057400" indent="-228600" eaLnBrk="0" hangingPunct="0">
              <a:tabLst>
                <a:tab pos="2857500" algn="l"/>
              </a:tabLst>
              <a:defRPr sz="2400" b="1">
                <a:solidFill>
                  <a:srgbClr val="000000"/>
                </a:solidFill>
                <a:latin typeface="Verdana" panose="020B0604030504040204" pitchFamily="34" charset="0"/>
              </a:defRPr>
            </a:lvl5pPr>
            <a:lvl6pPr marL="2514600" indent="-228600" eaLnBrk="0" fontAlgn="base" hangingPunct="0">
              <a:spcBef>
                <a:spcPct val="0"/>
              </a:spcBef>
              <a:spcAft>
                <a:spcPct val="0"/>
              </a:spcAft>
              <a:tabLst>
                <a:tab pos="2857500" algn="l"/>
              </a:tabLs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tabLst>
                <a:tab pos="2857500" algn="l"/>
              </a:tabLs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tabLst>
                <a:tab pos="2857500" algn="l"/>
              </a:tabLs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tabLst>
                <a:tab pos="2857500" algn="l"/>
              </a:tabLst>
              <a:defRPr sz="2400" b="1">
                <a:solidFill>
                  <a:srgbClr val="000000"/>
                </a:solidFill>
                <a:latin typeface="Verdana" panose="020B0604030504040204" pitchFamily="34" charset="0"/>
              </a:defRPr>
            </a:lvl9pPr>
          </a:lstStyle>
          <a:p>
            <a:pPr eaLnBrk="1" hangingPunct="1">
              <a:spcBef>
                <a:spcPct val="80000"/>
              </a:spcBef>
              <a:buClr>
                <a:schemeClr val="folHlink"/>
              </a:buClr>
              <a:buSzPct val="85000"/>
              <a:buFont typeface="Webdings" panose="05030102010509060703" pitchFamily="18" charset="2"/>
              <a:buChar char="&lt;"/>
            </a:pPr>
            <a:r>
              <a:rPr lang="de-DE" altLang="de-DE" sz="1400" b="0" dirty="0">
                <a:solidFill>
                  <a:schemeClr val="tx1">
                    <a:lumMod val="75000"/>
                    <a:lumOff val="25000"/>
                  </a:schemeClr>
                </a:solidFill>
                <a:latin typeface="Calibri" panose="020F0502020204030204" pitchFamily="34" charset="0"/>
              </a:rPr>
              <a:t>Auftraggeber:		Bundesministerium für Arbeit, Soziales und 			Konsumentenschutz</a:t>
            </a:r>
          </a:p>
          <a:p>
            <a:pPr eaLnBrk="1" hangingPunct="1">
              <a:spcBef>
                <a:spcPct val="80000"/>
              </a:spcBef>
              <a:buClr>
                <a:schemeClr val="folHlink"/>
              </a:buClr>
              <a:buSzPct val="85000"/>
              <a:buFont typeface="Webdings" panose="05030102010509060703" pitchFamily="18" charset="2"/>
              <a:buChar char="&lt;"/>
            </a:pPr>
            <a:r>
              <a:rPr lang="de-DE" altLang="de-DE" sz="1400" b="0" dirty="0">
                <a:solidFill>
                  <a:schemeClr val="tx1">
                    <a:lumMod val="75000"/>
                    <a:lumOff val="25000"/>
                  </a:schemeClr>
                </a:solidFill>
                <a:latin typeface="Calibri" panose="020F0502020204030204" pitchFamily="34" charset="0"/>
              </a:rPr>
              <a:t>Thema der Studie:		</a:t>
            </a:r>
            <a:r>
              <a:rPr lang="de-DE" altLang="de-DE" sz="1400" b="0" dirty="0" err="1">
                <a:solidFill>
                  <a:schemeClr val="tx1">
                    <a:lumMod val="75000"/>
                    <a:lumOff val="25000"/>
                  </a:schemeClr>
                </a:solidFill>
                <a:latin typeface="Calibri" panose="020F0502020204030204" pitchFamily="34" charset="0"/>
              </a:rPr>
              <a:t>KonsumentInnenbarometer</a:t>
            </a:r>
            <a:r>
              <a:rPr lang="de-DE" altLang="de-DE" sz="1400" b="0" dirty="0">
                <a:solidFill>
                  <a:schemeClr val="tx1">
                    <a:lumMod val="75000"/>
                    <a:lumOff val="25000"/>
                  </a:schemeClr>
                </a:solidFill>
                <a:latin typeface="Calibri" panose="020F0502020204030204" pitchFamily="34" charset="0"/>
              </a:rPr>
              <a:t> </a:t>
            </a:r>
            <a:r>
              <a:rPr lang="de-DE" altLang="de-DE" sz="1400" b="0" dirty="0" smtClean="0">
                <a:solidFill>
                  <a:schemeClr val="tx1">
                    <a:lumMod val="75000"/>
                    <a:lumOff val="25000"/>
                  </a:schemeClr>
                </a:solidFill>
                <a:latin typeface="Calibri" panose="020F0502020204030204" pitchFamily="34" charset="0"/>
              </a:rPr>
              <a:t>2019</a:t>
            </a:r>
            <a:endParaRPr lang="de-DE" altLang="de-DE" sz="1400" b="0" dirty="0">
              <a:solidFill>
                <a:schemeClr val="tx1">
                  <a:lumMod val="75000"/>
                  <a:lumOff val="25000"/>
                </a:schemeClr>
              </a:solidFill>
              <a:latin typeface="Calibri" panose="020F0502020204030204" pitchFamily="34" charset="0"/>
            </a:endParaRPr>
          </a:p>
          <a:p>
            <a:pPr eaLnBrk="1" hangingPunct="1">
              <a:spcBef>
                <a:spcPct val="80000"/>
              </a:spcBef>
              <a:buClr>
                <a:schemeClr val="folHlink"/>
              </a:buClr>
              <a:buSzPct val="85000"/>
              <a:buFont typeface="Webdings" panose="05030102010509060703" pitchFamily="18" charset="2"/>
              <a:buChar char="&lt;"/>
            </a:pPr>
            <a:r>
              <a:rPr lang="de-DE" altLang="de-DE" sz="1400" b="0" dirty="0">
                <a:solidFill>
                  <a:schemeClr val="tx1">
                    <a:lumMod val="75000"/>
                    <a:lumOff val="25000"/>
                  </a:schemeClr>
                </a:solidFill>
                <a:latin typeface="Calibri" panose="020F0502020204030204" pitchFamily="34" charset="0"/>
              </a:rPr>
              <a:t>Stichprobe:		1.800 Interviews</a:t>
            </a:r>
          </a:p>
          <a:p>
            <a:pPr eaLnBrk="1" hangingPunct="1">
              <a:spcBef>
                <a:spcPct val="80000"/>
              </a:spcBef>
              <a:buClr>
                <a:schemeClr val="folHlink"/>
              </a:buClr>
              <a:buSzPct val="85000"/>
              <a:buFont typeface="Webdings" panose="05030102010509060703" pitchFamily="18" charset="2"/>
              <a:buChar char="&lt;"/>
            </a:pPr>
            <a:r>
              <a:rPr lang="de-DE" altLang="de-DE" sz="1400" b="0" dirty="0">
                <a:solidFill>
                  <a:schemeClr val="tx1">
                    <a:lumMod val="75000"/>
                    <a:lumOff val="25000"/>
                  </a:schemeClr>
                </a:solidFill>
                <a:latin typeface="Calibri" panose="020F0502020204030204" pitchFamily="34" charset="0"/>
              </a:rPr>
              <a:t>Methode:		Multi Mode </a:t>
            </a:r>
            <a:r>
              <a:rPr lang="de-DE" altLang="de-DE" sz="1400" b="0" dirty="0" smtClean="0">
                <a:solidFill>
                  <a:schemeClr val="tx1">
                    <a:lumMod val="75000"/>
                    <a:lumOff val="25000"/>
                  </a:schemeClr>
                </a:solidFill>
                <a:latin typeface="Calibri" panose="020F0502020204030204" pitchFamily="34" charset="0"/>
              </a:rPr>
              <a:t>Design: CATI/CAWI (1.600/200)</a:t>
            </a:r>
            <a:endParaRPr lang="de-DE" altLang="de-DE" sz="1400" b="0" dirty="0">
              <a:solidFill>
                <a:schemeClr val="tx1">
                  <a:lumMod val="75000"/>
                  <a:lumOff val="25000"/>
                </a:schemeClr>
              </a:solidFill>
              <a:latin typeface="Calibri" panose="020F0502020204030204" pitchFamily="34" charset="0"/>
            </a:endParaRPr>
          </a:p>
          <a:p>
            <a:pPr eaLnBrk="1" hangingPunct="1">
              <a:spcBef>
                <a:spcPct val="80000"/>
              </a:spcBef>
              <a:buClr>
                <a:schemeClr val="folHlink"/>
              </a:buClr>
              <a:buSzPct val="85000"/>
              <a:buFont typeface="Webdings" panose="05030102010509060703" pitchFamily="18" charset="2"/>
              <a:buChar char="&lt;"/>
            </a:pPr>
            <a:r>
              <a:rPr lang="de-DE" altLang="de-DE" sz="1400" b="0" dirty="0">
                <a:solidFill>
                  <a:schemeClr val="tx1">
                    <a:lumMod val="75000"/>
                    <a:lumOff val="25000"/>
                  </a:schemeClr>
                </a:solidFill>
                <a:latin typeface="Calibri" panose="020F0502020204030204" pitchFamily="34" charset="0"/>
              </a:rPr>
              <a:t>Zeitraum der Befragung:		</a:t>
            </a:r>
            <a:r>
              <a:rPr lang="de-DE" altLang="de-DE" sz="1400" b="0" dirty="0" smtClean="0">
                <a:solidFill>
                  <a:schemeClr val="tx1">
                    <a:lumMod val="75000"/>
                    <a:lumOff val="25000"/>
                  </a:schemeClr>
                </a:solidFill>
                <a:latin typeface="Calibri" panose="020F0502020204030204" pitchFamily="34" charset="0"/>
              </a:rPr>
              <a:t>Juni/Juli 2019</a:t>
            </a:r>
            <a:endParaRPr lang="de-DE" altLang="de-DE" sz="1400" b="0" dirty="0">
              <a:solidFill>
                <a:schemeClr val="tx1">
                  <a:lumMod val="75000"/>
                  <a:lumOff val="25000"/>
                </a:schemeClr>
              </a:solidFill>
              <a:latin typeface="Calibri" panose="020F0502020204030204" pitchFamily="34" charset="0"/>
            </a:endParaRPr>
          </a:p>
          <a:p>
            <a:pPr eaLnBrk="1" hangingPunct="1">
              <a:spcBef>
                <a:spcPct val="80000"/>
              </a:spcBef>
              <a:buClr>
                <a:schemeClr val="folHlink"/>
              </a:buClr>
              <a:buSzPct val="85000"/>
              <a:buFont typeface="Webdings" panose="05030102010509060703" pitchFamily="18" charset="2"/>
              <a:buChar char="&lt;"/>
            </a:pPr>
            <a:r>
              <a:rPr lang="de-DE" altLang="de-DE" sz="1400" b="0" dirty="0" smtClean="0">
                <a:solidFill>
                  <a:schemeClr val="tx1">
                    <a:lumMod val="75000"/>
                    <a:lumOff val="25000"/>
                  </a:schemeClr>
                </a:solidFill>
                <a:latin typeface="Calibri" panose="020F0502020204030204" pitchFamily="34" charset="0"/>
              </a:rPr>
              <a:t>Projektleitung</a:t>
            </a:r>
            <a:r>
              <a:rPr lang="de-DE" altLang="de-DE" sz="1400" b="0" dirty="0">
                <a:solidFill>
                  <a:schemeClr val="tx1">
                    <a:lumMod val="75000"/>
                    <a:lumOff val="25000"/>
                  </a:schemeClr>
                </a:solidFill>
                <a:latin typeface="Calibri" panose="020F0502020204030204" pitchFamily="34" charset="0"/>
              </a:rPr>
              <a:t>:		Dr. Gert </a:t>
            </a:r>
            <a:r>
              <a:rPr lang="de-DE" altLang="de-DE" sz="1400" b="0" dirty="0" err="1">
                <a:solidFill>
                  <a:schemeClr val="tx1">
                    <a:lumMod val="75000"/>
                    <a:lumOff val="25000"/>
                  </a:schemeClr>
                </a:solidFill>
                <a:latin typeface="Calibri" panose="020F0502020204030204" pitchFamily="34" charset="0"/>
              </a:rPr>
              <a:t>Feistritzer</a:t>
            </a:r>
            <a:endParaRPr lang="de-DE" altLang="de-DE" sz="1400" b="0" dirty="0">
              <a:solidFill>
                <a:schemeClr val="tx1">
                  <a:lumMod val="75000"/>
                  <a:lumOff val="25000"/>
                </a:schemeClr>
              </a:solidFill>
              <a:latin typeface="Calibri" panose="020F0502020204030204" pitchFamily="34" charset="0"/>
            </a:endParaRPr>
          </a:p>
          <a:p>
            <a:pPr eaLnBrk="1" hangingPunct="1">
              <a:spcBef>
                <a:spcPct val="80000"/>
              </a:spcBef>
              <a:buClr>
                <a:schemeClr val="folHlink"/>
              </a:buClr>
              <a:buSzPct val="85000"/>
              <a:buFont typeface="Webdings" panose="05030102010509060703" pitchFamily="18" charset="2"/>
              <a:buChar char="&lt;"/>
            </a:pPr>
            <a:r>
              <a:rPr lang="de-DE" altLang="de-DE" sz="1400" b="0" dirty="0" smtClean="0">
                <a:solidFill>
                  <a:schemeClr val="tx1">
                    <a:lumMod val="75000"/>
                    <a:lumOff val="25000"/>
                  </a:schemeClr>
                </a:solidFill>
                <a:latin typeface="Calibri" panose="020F0502020204030204" pitchFamily="34" charset="0"/>
              </a:rPr>
              <a:t>Wissenschaftliche Mitarbeiterin:</a:t>
            </a:r>
            <a:r>
              <a:rPr lang="de-DE" altLang="de-DE" sz="1400" b="0" dirty="0">
                <a:solidFill>
                  <a:schemeClr val="tx1">
                    <a:lumMod val="75000"/>
                    <a:lumOff val="25000"/>
                  </a:schemeClr>
                </a:solidFill>
                <a:latin typeface="Calibri" panose="020F0502020204030204" pitchFamily="34" charset="0"/>
              </a:rPr>
              <a:t>		</a:t>
            </a:r>
            <a:r>
              <a:rPr lang="de-DE" altLang="de-DE" sz="1400" b="0" dirty="0" smtClean="0">
                <a:solidFill>
                  <a:schemeClr val="tx1">
                    <a:lumMod val="75000"/>
                    <a:lumOff val="25000"/>
                  </a:schemeClr>
                </a:solidFill>
                <a:latin typeface="Calibri" panose="020F0502020204030204" pitchFamily="34" charset="0"/>
              </a:rPr>
              <a:t>Petra Dirnberger, BA</a:t>
            </a:r>
          </a:p>
          <a:p>
            <a:pPr eaLnBrk="1" hangingPunct="1">
              <a:spcBef>
                <a:spcPct val="80000"/>
              </a:spcBef>
              <a:buClr>
                <a:schemeClr val="folHlink"/>
              </a:buClr>
              <a:buSzPct val="85000"/>
              <a:buFont typeface="Webdings" panose="05030102010509060703" pitchFamily="18" charset="2"/>
              <a:buChar char="&lt;"/>
            </a:pPr>
            <a:r>
              <a:rPr lang="de-DE" altLang="de-DE" sz="1400" b="0" dirty="0" smtClean="0">
                <a:solidFill>
                  <a:schemeClr val="tx1">
                    <a:lumMod val="75000"/>
                    <a:lumOff val="25000"/>
                  </a:schemeClr>
                </a:solidFill>
                <a:latin typeface="Calibri" panose="020F0502020204030204" pitchFamily="34" charset="0"/>
              </a:rPr>
              <a:t>Statistik und Auswertung:		Mag.</a:t>
            </a:r>
            <a:r>
              <a:rPr lang="de-DE" altLang="de-DE" sz="1400" b="0" baseline="30000" dirty="0" smtClean="0">
                <a:solidFill>
                  <a:schemeClr val="tx1">
                    <a:lumMod val="75000"/>
                    <a:lumOff val="25000"/>
                  </a:schemeClr>
                </a:solidFill>
                <a:latin typeface="Calibri" panose="020F0502020204030204" pitchFamily="34" charset="0"/>
              </a:rPr>
              <a:t>a</a:t>
            </a:r>
            <a:r>
              <a:rPr lang="de-DE" altLang="de-DE" sz="1400" b="0" dirty="0" smtClean="0">
                <a:solidFill>
                  <a:schemeClr val="tx1">
                    <a:lumMod val="75000"/>
                    <a:lumOff val="25000"/>
                  </a:schemeClr>
                </a:solidFill>
                <a:latin typeface="Calibri" panose="020F0502020204030204" pitchFamily="34" charset="0"/>
              </a:rPr>
              <a:t> Claudia </a:t>
            </a:r>
            <a:r>
              <a:rPr lang="de-DE" altLang="de-DE" sz="1400" b="0" dirty="0" err="1" smtClean="0">
                <a:solidFill>
                  <a:schemeClr val="tx1">
                    <a:lumMod val="75000"/>
                    <a:lumOff val="25000"/>
                  </a:schemeClr>
                </a:solidFill>
                <a:latin typeface="Calibri" panose="020F0502020204030204" pitchFamily="34" charset="0"/>
              </a:rPr>
              <a:t>Pflügl</a:t>
            </a:r>
            <a:endParaRPr lang="de-DE" altLang="de-DE" sz="1400" b="0" dirty="0">
              <a:solidFill>
                <a:schemeClr val="tx1">
                  <a:lumMod val="75000"/>
                  <a:lumOff val="25000"/>
                </a:schemeClr>
              </a:solidFill>
              <a:latin typeface="Calibri" panose="020F0502020204030204" pitchFamily="34" charset="0"/>
            </a:endParaRPr>
          </a:p>
          <a:p>
            <a:pPr eaLnBrk="1" hangingPunct="1">
              <a:spcBef>
                <a:spcPct val="80000"/>
              </a:spcBef>
              <a:buClr>
                <a:schemeClr val="folHlink"/>
              </a:buClr>
              <a:buSzPct val="85000"/>
              <a:buFont typeface="Webdings" panose="05030102010509060703" pitchFamily="18" charset="2"/>
              <a:buChar char="&lt;"/>
            </a:pPr>
            <a:r>
              <a:rPr lang="de-DE" altLang="de-DE" sz="1400" b="0" dirty="0">
                <a:solidFill>
                  <a:schemeClr val="tx1">
                    <a:lumMod val="75000"/>
                    <a:lumOff val="25000"/>
                  </a:schemeClr>
                </a:solidFill>
                <a:latin typeface="Calibri" panose="020F0502020204030204" pitchFamily="34" charset="0"/>
              </a:rPr>
              <a:t>Max. Schwankungsbreite:		bei 1.800 Interviews: ± 2,3 Prozentpunkte</a:t>
            </a:r>
          </a:p>
        </p:txBody>
      </p:sp>
      <p:pic>
        <p:nvPicPr>
          <p:cNvPr id="4" name="Grafik 3"/>
          <p:cNvPicPr>
            <a:picLocks noChangeAspect="1"/>
          </p:cNvPicPr>
          <p:nvPr/>
        </p:nvPicPr>
        <p:blipFill>
          <a:blip r:embed="rId3"/>
          <a:stretch>
            <a:fillRect/>
          </a:stretch>
        </p:blipFill>
        <p:spPr>
          <a:xfrm>
            <a:off x="8198703" y="194653"/>
            <a:ext cx="510322" cy="446531"/>
          </a:xfrm>
          <a:prstGeom prst="rect">
            <a:avLst/>
          </a:prstGeom>
        </p:spPr>
      </p:pic>
    </p:spTree>
    <p:extLst>
      <p:ext uri="{BB962C8B-B14F-4D97-AF65-F5344CB8AC3E}">
        <p14:creationId xmlns:p14="http://schemas.microsoft.com/office/powerpoint/2010/main" val="67870657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F6: </a:t>
            </a:r>
            <a:r>
              <a:rPr lang="de-AT" altLang="de-DE" sz="900" b="0" dirty="0" smtClean="0">
                <a:solidFill>
                  <a:schemeClr val="folHlink"/>
                </a:solidFill>
                <a:latin typeface="Calibri" panose="020F0502020204030204" pitchFamily="34" charset="0"/>
              </a:rPr>
              <a:t>Für welche der folgenden Themen sollte sich eine Konsumentenorganisation aus Ihrer Sicht besonders stark einsetzen? </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a:t>Konsumentenorganisation: besonders wichtige </a:t>
            </a:r>
            <a:r>
              <a:rPr lang="de-AT" altLang="de-DE" dirty="0" smtClean="0"/>
              <a:t>Themen (2/2)</a:t>
            </a:r>
            <a:r>
              <a:rPr lang="de-AT" dirty="0" smtClean="0">
                <a:solidFill>
                  <a:schemeClr val="bg1"/>
                </a:solidFill>
              </a:rPr>
              <a:t>Image von Verein für Konsumenteninformation</a:t>
            </a:r>
            <a:r>
              <a:rPr lang="de-AT" dirty="0">
                <a:solidFill>
                  <a:schemeClr val="bg1"/>
                </a:solidFill>
              </a:rPr>
              <a:t/>
            </a:r>
            <a:br>
              <a:rPr lang="de-AT" dirty="0">
                <a:solidFill>
                  <a:schemeClr val="bg1"/>
                </a:solidFill>
              </a:rPr>
            </a:br>
            <a:endParaRPr lang="de-AT" dirty="0">
              <a:solidFill>
                <a:schemeClr val="bg1"/>
              </a:solidFill>
            </a:endParaRPr>
          </a:p>
        </p:txBody>
      </p:sp>
      <p:graphicFrame>
        <p:nvGraphicFramePr>
          <p:cNvPr id="3" name="Tabelle 2"/>
          <p:cNvGraphicFramePr>
            <a:graphicFrameLocks noGrp="1"/>
          </p:cNvGraphicFramePr>
          <p:nvPr>
            <p:extLst>
              <p:ext uri="{D42A27DB-BD31-4B8C-83A1-F6EECF244321}">
                <p14:modId xmlns:p14="http://schemas.microsoft.com/office/powerpoint/2010/main" val="2090201615"/>
              </p:ext>
            </p:extLst>
          </p:nvPr>
        </p:nvGraphicFramePr>
        <p:xfrm>
          <a:off x="928690" y="1249363"/>
          <a:ext cx="6079826" cy="4166950"/>
        </p:xfrm>
        <a:graphic>
          <a:graphicData uri="http://schemas.openxmlformats.org/drawingml/2006/table">
            <a:tbl>
              <a:tblPr/>
              <a:tblGrid>
                <a:gridCol w="4099826"/>
                <a:gridCol w="396000"/>
                <a:gridCol w="396000"/>
                <a:gridCol w="396000"/>
                <a:gridCol w="396000"/>
                <a:gridCol w="396000"/>
              </a:tblGrid>
              <a:tr h="167846">
                <a:tc>
                  <a:txBody>
                    <a:bodyPr/>
                    <a:lstStyle/>
                    <a:p>
                      <a:pPr algn="l" fontAlgn="b"/>
                      <a:endParaRPr lang="de-AT"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rowSpan="2">
                  <a:txBody>
                    <a:bodyPr/>
                    <a:lstStyle/>
                    <a:p>
                      <a:pPr marL="36000" algn="l" fontAlgn="b"/>
                      <a:r>
                        <a:rPr lang="de-AT" sz="900" b="0" i="0" u="none" strike="noStrike" dirty="0">
                          <a:solidFill>
                            <a:srgbClr val="FFFFFF"/>
                          </a:solidFill>
                          <a:effectLst/>
                          <a:latin typeface="Calibri" panose="020F0502020204030204" pitchFamily="34" charset="0"/>
                        </a:rPr>
                        <a:t>GESAMT</a:t>
                      </a:r>
                    </a:p>
                  </a:txBody>
                  <a:tcPr marL="0" marR="0" marT="0" marB="0" vert="vert270" anchor="ctr">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23377A"/>
                    </a:solidFill>
                  </a:tcPr>
                </a:tc>
                <a:tc gridSpan="4">
                  <a:txBody>
                    <a:bodyPr/>
                    <a:lstStyle/>
                    <a:p>
                      <a:pPr algn="ctr" fontAlgn="b"/>
                      <a:r>
                        <a:rPr lang="de-AT" sz="800" b="0" i="0" u="none" strike="noStrike">
                          <a:solidFill>
                            <a:srgbClr val="FFFFFF"/>
                          </a:solidFill>
                          <a:effectLst/>
                          <a:latin typeface="Calibri" panose="020F0502020204030204" pitchFamily="34" charset="0"/>
                        </a:rPr>
                        <a:t>KO-MITGLIEDSCHAFT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3377A"/>
                    </a:solidFill>
                  </a:tcPr>
                </a:tc>
                <a:tc hMerge="1">
                  <a:txBody>
                    <a:bodyPr/>
                    <a:lstStyle/>
                    <a:p>
                      <a:endParaRPr lang="de-AT"/>
                    </a:p>
                  </a:txBody>
                  <a:tcPr/>
                </a:tc>
                <a:tc hMerge="1">
                  <a:txBody>
                    <a:bodyPr/>
                    <a:lstStyle/>
                    <a:p>
                      <a:endParaRPr lang="de-AT"/>
                    </a:p>
                  </a:txBody>
                  <a:tcPr/>
                </a:tc>
                <a:tc hMerge="1">
                  <a:txBody>
                    <a:bodyPr/>
                    <a:lstStyle/>
                    <a:p>
                      <a:endParaRPr lang="de-AT"/>
                    </a:p>
                  </a:txBody>
                  <a:tcPr/>
                </a:tc>
              </a:tr>
              <a:tr h="1083104">
                <a:tc>
                  <a:txBody>
                    <a:bodyPr/>
                    <a:lstStyle/>
                    <a:p>
                      <a:pPr algn="l" fontAlgn="b"/>
                      <a:endParaRPr lang="de-AT"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vMerge="1">
                  <a:txBody>
                    <a:bodyPr/>
                    <a:lstStyle/>
                    <a:p>
                      <a:endParaRPr lang="de-AT"/>
                    </a:p>
                  </a:txBody>
                  <a:tcPr/>
                </a:tc>
                <a:tc>
                  <a:txBody>
                    <a:bodyPr/>
                    <a:lstStyle/>
                    <a:p>
                      <a:pPr marL="36000" algn="l" fontAlgn="b"/>
                      <a:r>
                        <a:rPr lang="de-AT" sz="900" b="0" i="0" u="none" strike="noStrike" dirty="0">
                          <a:solidFill>
                            <a:srgbClr val="FFFFFF"/>
                          </a:solidFill>
                          <a:effectLst/>
                          <a:latin typeface="Calibri" panose="020F0502020204030204" pitchFamily="34" charset="0"/>
                        </a:rPr>
                        <a:t>sicher vorstellbar</a:t>
                      </a:r>
                    </a:p>
                  </a:txBody>
                  <a:tcPr marL="0" marR="0" marT="0" marB="0" vert="vert27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3377A"/>
                    </a:solidFill>
                  </a:tcPr>
                </a:tc>
                <a:tc>
                  <a:txBody>
                    <a:bodyPr/>
                    <a:lstStyle/>
                    <a:p>
                      <a:pPr marL="36000" algn="l" fontAlgn="b"/>
                      <a:r>
                        <a:rPr lang="de-AT" sz="900" b="0" i="0" u="none" strike="noStrike" dirty="0">
                          <a:solidFill>
                            <a:srgbClr val="FFFFFF"/>
                          </a:solidFill>
                          <a:effectLst/>
                          <a:latin typeface="Calibri" panose="020F0502020204030204" pitchFamily="34" charset="0"/>
                        </a:rPr>
                        <a:t>eher schon</a:t>
                      </a:r>
                    </a:p>
                  </a:txBody>
                  <a:tcPr marL="0" marR="0" marT="0" marB="0" vert="vert27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3377A"/>
                    </a:solidFill>
                  </a:tcPr>
                </a:tc>
                <a:tc>
                  <a:txBody>
                    <a:bodyPr/>
                    <a:lstStyle/>
                    <a:p>
                      <a:pPr marL="36000" algn="l" fontAlgn="b"/>
                      <a:r>
                        <a:rPr lang="de-AT" sz="900" b="0" i="0" u="none" strike="noStrike" dirty="0">
                          <a:solidFill>
                            <a:srgbClr val="FFFFFF"/>
                          </a:solidFill>
                          <a:effectLst/>
                          <a:latin typeface="Calibri" panose="020F0502020204030204" pitchFamily="34" charset="0"/>
                        </a:rPr>
                        <a:t>je nach Beitragshöhe</a:t>
                      </a:r>
                    </a:p>
                  </a:txBody>
                  <a:tcPr marL="0" marR="0" marT="0" marB="0" vert="vert27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3377A"/>
                    </a:solidFill>
                  </a:tcPr>
                </a:tc>
                <a:tc>
                  <a:txBody>
                    <a:bodyPr/>
                    <a:lstStyle/>
                    <a:p>
                      <a:pPr marL="36000" algn="l" fontAlgn="b"/>
                      <a:r>
                        <a:rPr lang="de-AT" sz="900" b="0" i="0" u="none" strike="noStrike" dirty="0">
                          <a:solidFill>
                            <a:srgbClr val="FFFFFF"/>
                          </a:solidFill>
                          <a:effectLst/>
                          <a:latin typeface="Calibri" panose="020F0502020204030204" pitchFamily="34" charset="0"/>
                        </a:rPr>
                        <a:t>nein, sicher nicht</a:t>
                      </a:r>
                    </a:p>
                  </a:txBody>
                  <a:tcPr marL="0" marR="0" marT="0" marB="0" vert="vert27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3377A"/>
                    </a:solidFill>
                  </a:tcPr>
                </a:tc>
              </a:tr>
              <a:tr h="324000">
                <a:tc>
                  <a:txBody>
                    <a:bodyPr/>
                    <a:lstStyle/>
                    <a:p>
                      <a:pPr marL="36000" algn="l" fontAlgn="ctr"/>
                      <a:r>
                        <a:rPr lang="de-AT" sz="1000" b="0" i="0" u="none" strike="noStrike" dirty="0">
                          <a:solidFill>
                            <a:srgbClr val="000000"/>
                          </a:solidFill>
                          <a:effectLst/>
                          <a:latin typeface="Calibri" panose="020F0502020204030204" pitchFamily="34" charset="0"/>
                        </a:rPr>
                        <a:t>für mehr Umwelt- und Klimaschutz bei Produktion und Handel</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1" i="0" u="none" strike="noStrike" dirty="0">
                          <a:solidFill>
                            <a:srgbClr val="000000"/>
                          </a:solidFill>
                          <a:effectLst/>
                          <a:latin typeface="Calibri" panose="020F0502020204030204" pitchFamily="34" charset="0"/>
                        </a:rPr>
                        <a:t>63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64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61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62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65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324000">
                <a:tc>
                  <a:txBody>
                    <a:bodyPr/>
                    <a:lstStyle/>
                    <a:p>
                      <a:pPr marL="36000" algn="l" fontAlgn="ctr"/>
                      <a:r>
                        <a:rPr lang="de-AT" sz="1000" b="0" i="0" u="none" strike="noStrike" dirty="0">
                          <a:solidFill>
                            <a:srgbClr val="000000"/>
                          </a:solidFill>
                          <a:effectLst/>
                          <a:latin typeface="Calibri" panose="020F0502020204030204" pitchFamily="34" charset="0"/>
                        </a:rPr>
                        <a:t>für faire Produktionsbedingungen, z.B. arbeitsrechtlich, keine Kinderarbeit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1" i="0" u="none" strike="noStrike" dirty="0">
                          <a:solidFill>
                            <a:srgbClr val="000000"/>
                          </a:solidFill>
                          <a:effectLst/>
                          <a:latin typeface="Calibri" panose="020F0502020204030204" pitchFamily="34" charset="0"/>
                        </a:rPr>
                        <a:t>69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69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72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67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68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324000">
                <a:tc>
                  <a:txBody>
                    <a:bodyPr/>
                    <a:lstStyle/>
                    <a:p>
                      <a:pPr marL="36000" algn="l" fontAlgn="ctr"/>
                      <a:r>
                        <a:rPr lang="de-AT" sz="1000" b="0" i="0" u="none" strike="noStrike" dirty="0">
                          <a:solidFill>
                            <a:srgbClr val="000000"/>
                          </a:solidFill>
                          <a:effectLst/>
                          <a:latin typeface="Calibri" panose="020F0502020204030204" pitchFamily="34" charset="0"/>
                        </a:rPr>
                        <a:t>für die Haltbarkeit und Reparierbarkeit von Produkten</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1" i="0" u="none" strike="noStrike" dirty="0">
                          <a:solidFill>
                            <a:srgbClr val="000000"/>
                          </a:solidFill>
                          <a:effectLst/>
                          <a:latin typeface="Calibri" panose="020F0502020204030204" pitchFamily="34" charset="0"/>
                        </a:rPr>
                        <a:t>62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62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65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61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59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324000">
                <a:tc>
                  <a:txBody>
                    <a:bodyPr/>
                    <a:lstStyle/>
                    <a:p>
                      <a:pPr marL="36000" algn="l" fontAlgn="ctr"/>
                      <a:r>
                        <a:rPr lang="de-AT" sz="1000" b="0" i="0" u="none" strike="noStrike" dirty="0">
                          <a:solidFill>
                            <a:srgbClr val="000000"/>
                          </a:solidFill>
                          <a:effectLst/>
                          <a:latin typeface="Calibri" panose="020F0502020204030204" pitchFamily="34" charset="0"/>
                        </a:rPr>
                        <a:t>für klare und transparente Verträge, z.B. Versicherungen, Banken, Energieanbieter usw.</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1" i="0" u="none" strike="noStrike" dirty="0">
                          <a:solidFill>
                            <a:srgbClr val="000000"/>
                          </a:solidFill>
                          <a:effectLst/>
                          <a:latin typeface="Calibri" panose="020F0502020204030204" pitchFamily="34" charset="0"/>
                        </a:rPr>
                        <a:t>66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69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70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66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59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324000">
                <a:tc>
                  <a:txBody>
                    <a:bodyPr/>
                    <a:lstStyle/>
                    <a:p>
                      <a:pPr marL="36000" algn="l" fontAlgn="ctr"/>
                      <a:r>
                        <a:rPr lang="de-AT" sz="1000" b="0" i="0" u="none" strike="noStrike" dirty="0">
                          <a:solidFill>
                            <a:srgbClr val="000000"/>
                          </a:solidFill>
                          <a:effectLst/>
                          <a:latin typeface="Calibri" panose="020F0502020204030204" pitchFamily="34" charset="0"/>
                        </a:rPr>
                        <a:t>für die Förderung eines verantwortungsvollen Konsums der Bevölkerung</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1" i="0" u="none" strike="noStrike" dirty="0">
                          <a:solidFill>
                            <a:srgbClr val="000000"/>
                          </a:solidFill>
                          <a:effectLst/>
                          <a:latin typeface="Calibri" panose="020F0502020204030204" pitchFamily="34" charset="0"/>
                        </a:rPr>
                        <a:t>45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51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46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41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45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324000">
                <a:tc>
                  <a:txBody>
                    <a:bodyPr/>
                    <a:lstStyle/>
                    <a:p>
                      <a:pPr marL="36000" algn="l" fontAlgn="ctr"/>
                      <a:r>
                        <a:rPr lang="de-AT" sz="1000" b="0" i="0" u="none" strike="noStrike" dirty="0">
                          <a:solidFill>
                            <a:srgbClr val="000000"/>
                          </a:solidFill>
                          <a:effectLst/>
                          <a:latin typeface="Calibri" panose="020F0502020204030204" pitchFamily="34" charset="0"/>
                        </a:rPr>
                        <a:t>für den Ausbau von Beschwerde- und Reklamationsmöglichkeiten bei Firmen</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1" i="0" u="none" strike="noStrike" dirty="0">
                          <a:solidFill>
                            <a:srgbClr val="000000"/>
                          </a:solidFill>
                          <a:effectLst/>
                          <a:latin typeface="Calibri" panose="020F0502020204030204" pitchFamily="34" charset="0"/>
                        </a:rPr>
                        <a:t>51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61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51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49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46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324000">
                <a:tc>
                  <a:txBody>
                    <a:bodyPr/>
                    <a:lstStyle/>
                    <a:p>
                      <a:pPr marL="36000" algn="l" fontAlgn="ctr"/>
                      <a:r>
                        <a:rPr lang="de-AT" sz="1000" b="0" i="0" u="none" strike="noStrike" dirty="0">
                          <a:solidFill>
                            <a:srgbClr val="000000"/>
                          </a:solidFill>
                          <a:effectLst/>
                          <a:latin typeface="Calibri" panose="020F0502020204030204" pitchFamily="34" charset="0"/>
                        </a:rPr>
                        <a:t>Probleme und Fallen bei Bestellungen im Internet aufzeigen</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1" i="0" u="none" strike="noStrike" dirty="0">
                          <a:solidFill>
                            <a:srgbClr val="000000"/>
                          </a:solidFill>
                          <a:effectLst/>
                          <a:latin typeface="Calibri" panose="020F0502020204030204" pitchFamily="34" charset="0"/>
                        </a:rPr>
                        <a:t>56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62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57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58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46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324000">
                <a:tc>
                  <a:txBody>
                    <a:bodyPr/>
                    <a:lstStyle/>
                    <a:p>
                      <a:pPr marL="36000" algn="l" fontAlgn="ctr"/>
                      <a:r>
                        <a:rPr lang="de-AT" sz="1000" b="0" i="0" u="none" strike="noStrike" dirty="0">
                          <a:solidFill>
                            <a:srgbClr val="000000"/>
                          </a:solidFill>
                          <a:effectLst/>
                          <a:latin typeface="Calibri" panose="020F0502020204030204" pitchFamily="34" charset="0"/>
                        </a:rPr>
                        <a:t>anderes</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1" i="0" u="none" strike="noStrike" dirty="0">
                          <a:solidFill>
                            <a:srgbClr val="000000"/>
                          </a:solidFill>
                          <a:effectLst/>
                          <a:latin typeface="Calibri" panose="020F0502020204030204" pitchFamily="34" charset="0"/>
                        </a:rPr>
                        <a:t>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324000">
                <a:tc>
                  <a:txBody>
                    <a:bodyPr/>
                    <a:lstStyle/>
                    <a:p>
                      <a:pPr marL="36000" algn="l" fontAlgn="ctr"/>
                      <a:r>
                        <a:rPr lang="de-AT" sz="1000" b="0" i="0" u="none" strike="noStrike" dirty="0">
                          <a:solidFill>
                            <a:srgbClr val="000000"/>
                          </a:solidFill>
                          <a:effectLst/>
                          <a:latin typeface="Calibri" panose="020F0502020204030204" pitchFamily="34" charset="0"/>
                        </a:rPr>
                        <a:t>nichts davon, egal, weiß nicht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1" i="0" u="none" strike="noStrike" dirty="0">
                          <a:solidFill>
                            <a:srgbClr val="000000"/>
                          </a:solidFill>
                          <a:effectLst/>
                          <a:latin typeface="Calibri" panose="020F0502020204030204" pitchFamily="34" charset="0"/>
                        </a:rPr>
                        <a:t>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1304337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ChangeArrowheads="1"/>
          </p:cNvSpPr>
          <p:nvPr/>
        </p:nvSpPr>
        <p:spPr bwMode="auto">
          <a:xfrm>
            <a:off x="490638" y="1595221"/>
            <a:ext cx="8181875" cy="3780587"/>
          </a:xfrm>
          <a:prstGeom prst="rect">
            <a:avLst/>
          </a:prstGeom>
          <a:noFill/>
          <a:ln w="38100" algn="ctr">
            <a:solidFill>
              <a:srgbClr val="A8C4D6"/>
            </a:solidFill>
            <a:miter lim="800000"/>
            <a:headEnd/>
            <a:tailEnd/>
          </a:ln>
          <a:effectLst/>
          <a:extLst/>
        </p:spPr>
        <p:txBody>
          <a:bodyPr wrap="square" numCol="2" anchor="ctr">
            <a:spAutoFit/>
          </a:bodyPr>
          <a:lstStyle/>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Produkttests</a:t>
            </a:r>
            <a:r>
              <a:rPr lang="de-AT" altLang="de-DE" sz="1200" b="0" dirty="0">
                <a:solidFill>
                  <a:srgbClr val="333333"/>
                </a:solidFill>
                <a:latin typeface="Calibri" panose="020F0502020204030204" pitchFamily="34" charset="0"/>
              </a:rPr>
              <a:t>, Bewertungen und Vergleiche (5)</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Förderung </a:t>
            </a:r>
            <a:r>
              <a:rPr lang="de-AT" altLang="de-DE" sz="1200" b="0" dirty="0">
                <a:solidFill>
                  <a:srgbClr val="333333"/>
                </a:solidFill>
                <a:latin typeface="Calibri" panose="020F0502020204030204" pitchFamily="34" charset="0"/>
              </a:rPr>
              <a:t>von regionalen Produkten (4)</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Kunden </a:t>
            </a:r>
            <a:r>
              <a:rPr lang="de-AT" altLang="de-DE" sz="1200" b="0" dirty="0">
                <a:solidFill>
                  <a:srgbClr val="333333"/>
                </a:solidFill>
                <a:latin typeface="Calibri" panose="020F0502020204030204" pitchFamily="34" charset="0"/>
              </a:rPr>
              <a:t>vor "Fallen" und Irreführungen schützen (4)</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AGB-Fallen</a:t>
            </a:r>
            <a:r>
              <a:rPr lang="de-AT" altLang="de-DE" sz="1200" b="0" dirty="0">
                <a:solidFill>
                  <a:srgbClr val="333333"/>
                </a:solidFill>
                <a:latin typeface="Calibri" panose="020F0502020204030204" pitchFamily="34" charset="0"/>
              </a:rPr>
              <a:t>, bessere Rechtsschutzwege für Konsumenten </a:t>
            </a:r>
            <a:r>
              <a:rPr lang="de-AT" altLang="de-DE" sz="1200" b="0" dirty="0" smtClean="0">
                <a:solidFill>
                  <a:srgbClr val="333333"/>
                </a:solidFill>
                <a:latin typeface="Calibri" panose="020F0502020204030204" pitchFamily="34" charset="0"/>
              </a:rPr>
              <a:t>       (kürzere </a:t>
            </a:r>
            <a:r>
              <a:rPr lang="de-AT" altLang="de-DE" sz="1200" b="0" dirty="0">
                <a:solidFill>
                  <a:srgbClr val="333333"/>
                </a:solidFill>
                <a:latin typeface="Calibri" panose="020F0502020204030204" pitchFamily="34" charset="0"/>
              </a:rPr>
              <a:t>&amp; leistbare)</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Bessere </a:t>
            </a:r>
            <a:r>
              <a:rPr lang="de-AT" altLang="de-DE" sz="1200" b="0" dirty="0">
                <a:solidFill>
                  <a:srgbClr val="333333"/>
                </a:solidFill>
                <a:latin typeface="Calibri" panose="020F0502020204030204" pitchFamily="34" charset="0"/>
              </a:rPr>
              <a:t>Informationen über Produktinhaltsstoffe</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Bewusstseinsschaffung</a:t>
            </a:r>
            <a:r>
              <a:rPr lang="de-AT" altLang="de-DE" sz="1200" b="0" dirty="0">
                <a:solidFill>
                  <a:srgbClr val="333333"/>
                </a:solidFill>
                <a:latin typeface="Calibri" panose="020F0502020204030204" pitchFamily="34" charset="0"/>
              </a:rPr>
              <a:t>, wie wichtig Konsumentenschutz </a:t>
            </a:r>
            <a:r>
              <a:rPr lang="de-AT" altLang="de-DE" sz="1200" b="0" dirty="0" smtClean="0">
                <a:solidFill>
                  <a:srgbClr val="333333"/>
                </a:solidFill>
                <a:latin typeface="Calibri" panose="020F0502020204030204" pitchFamily="34" charset="0"/>
              </a:rPr>
              <a:t>ist</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Deklaration</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Es </a:t>
            </a:r>
            <a:r>
              <a:rPr lang="de-AT" altLang="de-DE" sz="1200" b="0" dirty="0">
                <a:solidFill>
                  <a:srgbClr val="333333"/>
                </a:solidFill>
                <a:latin typeface="Calibri" panose="020F0502020204030204" pitchFamily="34" charset="0"/>
              </a:rPr>
              <a:t>ist sehr </a:t>
            </a:r>
            <a:r>
              <a:rPr lang="de-AT" altLang="de-DE" sz="1200" b="0" dirty="0" smtClean="0">
                <a:solidFill>
                  <a:srgbClr val="333333"/>
                </a:solidFill>
                <a:latin typeface="Calibri" panose="020F0502020204030204" pitchFamily="34" charset="0"/>
              </a:rPr>
              <a:t>wichtig, behinderten </a:t>
            </a:r>
            <a:r>
              <a:rPr lang="de-AT" altLang="de-DE" sz="1200" b="0" dirty="0">
                <a:solidFill>
                  <a:srgbClr val="333333"/>
                </a:solidFill>
                <a:latin typeface="Calibri" panose="020F0502020204030204" pitchFamily="34" charset="0"/>
              </a:rPr>
              <a:t>Personen zu helfen</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Faire </a:t>
            </a:r>
            <a:r>
              <a:rPr lang="de-AT" altLang="de-DE" sz="1200" b="0" dirty="0">
                <a:solidFill>
                  <a:srgbClr val="333333"/>
                </a:solidFill>
                <a:latin typeface="Calibri" panose="020F0502020204030204" pitchFamily="34" charset="0"/>
              </a:rPr>
              <a:t>Preise</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Für </a:t>
            </a:r>
            <a:r>
              <a:rPr lang="de-AT" altLang="de-DE" sz="1200" b="0" dirty="0">
                <a:solidFill>
                  <a:srgbClr val="333333"/>
                </a:solidFill>
                <a:latin typeface="Calibri" panose="020F0502020204030204" pitchFamily="34" charset="0"/>
              </a:rPr>
              <a:t>wirklich gesundes </a:t>
            </a:r>
            <a:r>
              <a:rPr lang="de-AT" altLang="de-DE" sz="1200" b="0" dirty="0" smtClean="0">
                <a:solidFill>
                  <a:srgbClr val="333333"/>
                </a:solidFill>
                <a:latin typeface="Calibri" panose="020F0502020204030204" pitchFamily="34" charset="0"/>
              </a:rPr>
              <a:t>Essen einsetzen</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Für Wohnungen einsetzen, </a:t>
            </a:r>
            <a:r>
              <a:rPr lang="de-AT" altLang="de-DE" sz="1200" b="0" dirty="0">
                <a:solidFill>
                  <a:srgbClr val="333333"/>
                </a:solidFill>
                <a:latin typeface="Calibri" panose="020F0502020204030204" pitchFamily="34" charset="0"/>
              </a:rPr>
              <a:t>besonders für junge Menschen</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Gewährleistung</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Internetsicherheit </a:t>
            </a:r>
            <a:r>
              <a:rPr lang="de-AT" altLang="de-DE" sz="1200" b="0" dirty="0">
                <a:solidFill>
                  <a:srgbClr val="333333"/>
                </a:solidFill>
                <a:latin typeface="Calibri" panose="020F0502020204030204" pitchFamily="34" charset="0"/>
              </a:rPr>
              <a:t>vor allem für Kinder und Jugendliche</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Korrekte </a:t>
            </a:r>
            <a:r>
              <a:rPr lang="de-AT" altLang="de-DE" sz="1200" b="0" dirty="0">
                <a:solidFill>
                  <a:srgbClr val="333333"/>
                </a:solidFill>
                <a:latin typeface="Calibri" panose="020F0502020204030204" pitchFamily="34" charset="0"/>
              </a:rPr>
              <a:t>Auspreisung der Ware und </a:t>
            </a:r>
            <a:r>
              <a:rPr lang="de-AT" altLang="de-DE" sz="1200" b="0" dirty="0" err="1">
                <a:solidFill>
                  <a:srgbClr val="333333"/>
                </a:solidFill>
                <a:latin typeface="Calibri" panose="020F0502020204030204" pitchFamily="34" charset="0"/>
              </a:rPr>
              <a:t>Taragewicht</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endParaRPr lang="de-AT" altLang="de-DE" sz="1200" b="0" dirty="0" smtClean="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endParaRPr lang="de-AT" altLang="de-DE" sz="1200" b="0" dirty="0" smtClean="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Kraftstoff-Freiheit </a:t>
            </a:r>
            <a:r>
              <a:rPr lang="de-AT" altLang="de-DE" sz="1200" b="0" dirty="0">
                <a:solidFill>
                  <a:srgbClr val="333333"/>
                </a:solidFill>
                <a:latin typeface="Calibri" panose="020F0502020204030204" pitchFamily="34" charset="0"/>
              </a:rPr>
              <a:t>von Produkten</a:t>
            </a:r>
          </a:p>
          <a:p>
            <a:pPr marL="196850" indent="-196850">
              <a:lnSpc>
                <a:spcPts val="1600"/>
              </a:lnSpc>
              <a:buFont typeface="Arial" panose="020B0604020202020204" pitchFamily="34" charset="0"/>
              <a:buChar char="•"/>
            </a:pPr>
            <a:r>
              <a:rPr lang="de-AT" altLang="de-DE" sz="1200" b="0" dirty="0">
                <a:solidFill>
                  <a:srgbClr val="333333"/>
                </a:solidFill>
                <a:latin typeface="Calibri" panose="020F0502020204030204" pitchFamily="34" charset="0"/>
              </a:rPr>
              <a:t>Lebensmittel, bevor sie verderben, an Konsumenten abgeben</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Musterprozesse </a:t>
            </a:r>
            <a:r>
              <a:rPr lang="de-AT" altLang="de-DE" sz="1200" b="0" dirty="0">
                <a:solidFill>
                  <a:srgbClr val="333333"/>
                </a:solidFill>
                <a:latin typeface="Calibri" panose="020F0502020204030204" pitchFamily="34" charset="0"/>
              </a:rPr>
              <a:t>führen</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Nahrungsmittel</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Nichtraucherschutz</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Pfandsystem </a:t>
            </a:r>
            <a:r>
              <a:rPr lang="de-AT" altLang="de-DE" sz="1200" b="0" dirty="0">
                <a:solidFill>
                  <a:srgbClr val="333333"/>
                </a:solidFill>
                <a:latin typeface="Calibri" panose="020F0502020204030204" pitchFamily="34" charset="0"/>
              </a:rPr>
              <a:t>bei McDonalds </a:t>
            </a:r>
            <a:r>
              <a:rPr lang="de-AT" altLang="de-DE" sz="1200" b="0" dirty="0" smtClean="0">
                <a:solidFill>
                  <a:srgbClr val="333333"/>
                </a:solidFill>
                <a:latin typeface="Calibri" panose="020F0502020204030204" pitchFamily="34" charset="0"/>
              </a:rPr>
              <a:t>usw.</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Preisabsprachen </a:t>
            </a:r>
            <a:r>
              <a:rPr lang="de-AT" altLang="de-DE" sz="1200" b="0" dirty="0">
                <a:solidFill>
                  <a:srgbClr val="333333"/>
                </a:solidFill>
                <a:latin typeface="Calibri" panose="020F0502020204030204" pitchFamily="34" charset="0"/>
              </a:rPr>
              <a:t>unterbinden</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Produktsicherheit, Qualität</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Rechte </a:t>
            </a:r>
            <a:r>
              <a:rPr lang="de-AT" altLang="de-DE" sz="1200" b="0" dirty="0">
                <a:solidFill>
                  <a:srgbClr val="333333"/>
                </a:solidFill>
                <a:latin typeface="Calibri" panose="020F0502020204030204" pitchFamily="34" charset="0"/>
              </a:rPr>
              <a:t>für Arbeitnehmer</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Sammelprozesse </a:t>
            </a:r>
            <a:r>
              <a:rPr lang="de-AT" altLang="de-DE" sz="1200" b="0" dirty="0">
                <a:solidFill>
                  <a:srgbClr val="333333"/>
                </a:solidFill>
                <a:latin typeface="Calibri" panose="020F0502020204030204" pitchFamily="34" charset="0"/>
              </a:rPr>
              <a:t>führen, ohne die Betroffenen finanziell zur Kasse zu bitten</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Tierschutz</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Umweltschutz</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Zukunftsorientiert </a:t>
            </a:r>
            <a:r>
              <a:rPr lang="de-AT" altLang="de-DE" sz="1200" b="0" dirty="0">
                <a:solidFill>
                  <a:srgbClr val="333333"/>
                </a:solidFill>
                <a:latin typeface="Calibri" panose="020F0502020204030204" pitchFamily="34" charset="0"/>
              </a:rPr>
              <a:t>sein</a:t>
            </a:r>
          </a:p>
          <a:p>
            <a:pPr marL="196850" indent="-196850">
              <a:lnSpc>
                <a:spcPts val="1600"/>
              </a:lnSpc>
              <a:buFont typeface="Arial" panose="020B0604020202020204" pitchFamily="34" charset="0"/>
              <a:buChar char="•"/>
            </a:pPr>
            <a:endParaRPr lang="de-AT" altLang="de-DE" sz="1200" b="0" dirty="0">
              <a:solidFill>
                <a:srgbClr val="333333"/>
              </a:solidFill>
              <a:latin typeface="Calibri" panose="020F0502020204030204" pitchFamily="34" charset="0"/>
            </a:endParaRPr>
          </a:p>
        </p:txBody>
      </p:sp>
      <p:sp>
        <p:nvSpPr>
          <p:cNvPr id="3"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b="0" dirty="0" smtClean="0">
                <a:solidFill>
                  <a:srgbClr val="666666"/>
                </a:solidFill>
                <a:latin typeface="Calibri" panose="020F0502020204030204" pitchFamily="34" charset="0"/>
              </a:rPr>
              <a:t>Ziffer in der Klammer </a:t>
            </a:r>
            <a:r>
              <a:rPr lang="de-DE" altLang="de-DE" sz="800" b="0" dirty="0">
                <a:solidFill>
                  <a:srgbClr val="666666"/>
                </a:solidFill>
                <a:latin typeface="Calibri" panose="020F0502020204030204" pitchFamily="34" charset="0"/>
              </a:rPr>
              <a:t>entspricht der Häufigkeit der Nennungen</a:t>
            </a:r>
            <a:endParaRPr lang="de-DE" altLang="de-DE" sz="800" b="0" dirty="0">
              <a:solidFill>
                <a:schemeClr val="folHlink"/>
              </a:solidFill>
              <a:latin typeface="Calibri" panose="020F0502020204030204" pitchFamily="34" charset="0"/>
            </a:endParaRPr>
          </a:p>
        </p:txBody>
      </p:sp>
      <p:sp>
        <p:nvSpPr>
          <p:cNvPr id="9" name="Titel 8"/>
          <p:cNvSpPr>
            <a:spLocks noGrp="1"/>
          </p:cNvSpPr>
          <p:nvPr>
            <p:ph type="title"/>
          </p:nvPr>
        </p:nvSpPr>
        <p:spPr/>
        <p:txBody>
          <a:bodyPr/>
          <a:lstStyle/>
          <a:p>
            <a:r>
              <a:rPr lang="de-AT" dirty="0"/>
              <a:t>Sonstige genannte </a:t>
            </a:r>
            <a:r>
              <a:rPr lang="de-AT" dirty="0" smtClean="0"/>
              <a:t>Themen</a:t>
            </a:r>
            <a:r>
              <a:rPr lang="de-AT" dirty="0"/>
              <a:t/>
            </a:r>
            <a:br>
              <a:rPr lang="de-AT" dirty="0"/>
            </a:br>
            <a:endParaRPr lang="de-AT" dirty="0"/>
          </a:p>
        </p:txBody>
      </p:sp>
      <p:sp>
        <p:nvSpPr>
          <p:cNvPr id="8" name="Ellipse 7"/>
          <p:cNvSpPr/>
          <p:nvPr/>
        </p:nvSpPr>
        <p:spPr bwMode="auto">
          <a:xfrm>
            <a:off x="8039147" y="962406"/>
            <a:ext cx="987339" cy="894522"/>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2400" b="1" i="0" u="none" strike="noStrike" cap="none" normalizeH="0" baseline="0" smtClean="0">
              <a:ln>
                <a:noFill/>
              </a:ln>
              <a:solidFill>
                <a:srgbClr val="000000"/>
              </a:solidFill>
              <a:effectLst/>
              <a:latin typeface="Verdana" pitchFamily="34" charset="0"/>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8923" y="1075774"/>
            <a:ext cx="667786" cy="667786"/>
          </a:xfrm>
          <a:prstGeom prst="rect">
            <a:avLst/>
          </a:prstGeom>
        </p:spPr>
      </p:pic>
    </p:spTree>
    <p:extLst>
      <p:ext uri="{BB962C8B-B14F-4D97-AF65-F5344CB8AC3E}">
        <p14:creationId xmlns:p14="http://schemas.microsoft.com/office/powerpoint/2010/main" val="948066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5266" name="Group 66"/>
          <p:cNvGraphicFramePr>
            <a:graphicFrameLocks noGrp="1"/>
          </p:cNvGraphicFramePr>
          <p:nvPr>
            <p:extLst>
              <p:ext uri="{D42A27DB-BD31-4B8C-83A1-F6EECF244321}">
                <p14:modId xmlns:p14="http://schemas.microsoft.com/office/powerpoint/2010/main" val="2707589209"/>
              </p:ext>
            </p:extLst>
          </p:nvPr>
        </p:nvGraphicFramePr>
        <p:xfrm>
          <a:off x="481013" y="1052513"/>
          <a:ext cx="8218487" cy="4923330"/>
        </p:xfrm>
        <a:graphic>
          <a:graphicData uri="http://schemas.openxmlformats.org/drawingml/2006/table">
            <a:tbl>
              <a:tblPr/>
              <a:tblGrid>
                <a:gridCol w="541337"/>
                <a:gridCol w="7677150"/>
              </a:tblGrid>
              <a:tr h="517669">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1</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tabLst>
                          <a:tab pos="625475" algn="l"/>
                        </a:tabLst>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tabLst>
                          <a:tab pos="625475" algn="l"/>
                        </a:tabLst>
                        <a:defRPr sz="1400">
                          <a:solidFill>
                            <a:srgbClr val="000000"/>
                          </a:solidFill>
                          <a:latin typeface="Verdana" panose="020B0604030504040204" pitchFamily="34" charset="0"/>
                        </a:defRPr>
                      </a:lvl2pPr>
                      <a:lvl3pPr marL="1143000" indent="-228600" algn="l" eaLnBrk="0" hangingPunct="0">
                        <a:spcBef>
                          <a:spcPct val="20000"/>
                        </a:spcBef>
                        <a:tabLst>
                          <a:tab pos="625475" algn="l"/>
                        </a:tabLst>
                        <a:defRPr sz="1200">
                          <a:solidFill>
                            <a:srgbClr val="000000"/>
                          </a:solidFill>
                          <a:latin typeface="Verdana" panose="020B0604030504040204" pitchFamily="34" charset="0"/>
                        </a:defRPr>
                      </a:lvl3pPr>
                      <a:lvl4pPr marL="1600200" indent="-228600" algn="l" eaLnBrk="0" hangingPunct="0">
                        <a:spcBef>
                          <a:spcPct val="20000"/>
                        </a:spcBef>
                        <a:tabLst>
                          <a:tab pos="625475" algn="l"/>
                        </a:tabLst>
                        <a:defRPr sz="1000">
                          <a:solidFill>
                            <a:srgbClr val="000000"/>
                          </a:solidFill>
                          <a:latin typeface="Verdana" panose="020B0604030504040204" pitchFamily="34" charset="0"/>
                        </a:defRPr>
                      </a:lvl4pPr>
                      <a:lvl5pPr marL="2057400" indent="-228600" algn="l" eaLnBrk="0" hangingPunct="0">
                        <a:spcBef>
                          <a:spcPct val="20000"/>
                        </a:spcBef>
                        <a:tabLst>
                          <a:tab pos="625475" algn="l"/>
                        </a:tabLst>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25475" algn="l"/>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rPr>
                        <a:t>Ergänzend zur Frage nach den wichtigsten Themen und Inhalten wurde auch mittels einer vorgegebenen Liste erhoben, was eine Konsumentenorganisation aus Sicht der Bevölkerung jedenfalls machen bzw. anbieten sollte. Dabei manifestiert sich ein noch klareres Relevanz-Ranking.</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728618">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2</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Die Minimalerwartungen gegenüber einer Konsumentenorganisation betreffen v.a. folgende zwei Dinge: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Das Testen von Produkten und Dienstleistungen (und auch die Veröffentlichung der Testergebnisse)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sowie eine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Unterstützung im Falle von Reklamationen bzw. bei der Durchsetzung von Gewährleistungs- oder Schadenersatzansprüchen</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Dem stimmten 72-73 % aller Befragten zu.</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545743">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3</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Jeweils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rund sechs von zehn Befragten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gaben an, dass eine Konsumentenorganisation auch bei Bedarf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Vertragsentwürfe prüfen</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und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die Interessen der Konsument/innen bei Gesetzesentwürfen vertreten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können soll. Fast ebenso viele halten es für wichtig, dass eine solche Organisation die Interessen der einheimischen Konsument/innen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auch auf EU-Ebene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vertritt (54 %). Gleichermaßen verbreitet ist der Wunsch nach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Beratung und Unterstützung, um bei Käufen oder Verträgen zum eigenen Recht zu kommen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(55 %).</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688887">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4</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Jeweils knapp vier von zehn Befragten erachten auch folgende Leistungen für geboten: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Eine Website mit vollem Zugang für die Mitglieder dieser Konsumentenorganisation</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(39 %), das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Durchsetzen von günstigen Angeboten durch ein gemeinschaftliches Vorgehen</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(z.B. Energiekosten-Stopp, Einkaufsgemeinschaften usw.) (38 %) sowie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das Anbieten einer Kaufberatung</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sei es persönlich, telefonisch oder online (37 %). </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6888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5</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Drei von zehn Befragten würden sich wünschen, dass eine Konsumentenorganisation auch eine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Plattform anbietet, über die sich Mitglieder miteinander austauschen können</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 z.B. Mitgliedertreffen oder soziale Netzwerke. Gegenüber allen anderen Bedarfsbekundungen relativ klein ist die Gruppe derer, die sich von einer Konsumentenorganisation jedenfalls auch eine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Mitglieder-Zeitschrift</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erwartet. Selbst bei jenen, die sich eine solche Mitgliedschaft sicher vorstellen können, beläuft sich die Nennungsquote nur auf 36 %. Weitere Leistungen, auf die man großen Wert legen würde, wurden auch bei dieser Frage so gut wie nicht eingebracht.</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
        <p:nvSpPr>
          <p:cNvPr id="14364" name="Rectangle 25"/>
          <p:cNvSpPr>
            <a:spLocks noGrp="1" noChangeArrowheads="1"/>
          </p:cNvSpPr>
          <p:nvPr>
            <p:ph type="title" idx="4294967295"/>
          </p:nvPr>
        </p:nvSpPr>
        <p:spPr>
          <a:noFill/>
        </p:spPr>
        <p:txBody>
          <a:bodyPr/>
          <a:lstStyle/>
          <a:p>
            <a:pPr eaLnBrk="1" hangingPunct="1"/>
            <a:r>
              <a:rPr lang="de-AT" altLang="de-DE" dirty="0" smtClean="0"/>
              <a:t>Was soll eine Konsumentenorganisation unbedingt anbieten? (I)</a:t>
            </a:r>
          </a:p>
        </p:txBody>
      </p:sp>
    </p:spTree>
    <p:extLst>
      <p:ext uri="{BB962C8B-B14F-4D97-AF65-F5344CB8AC3E}">
        <p14:creationId xmlns:p14="http://schemas.microsoft.com/office/powerpoint/2010/main" val="289131686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5266" name="Group 66"/>
          <p:cNvGraphicFramePr>
            <a:graphicFrameLocks noGrp="1"/>
          </p:cNvGraphicFramePr>
          <p:nvPr>
            <p:extLst>
              <p:ext uri="{D42A27DB-BD31-4B8C-83A1-F6EECF244321}">
                <p14:modId xmlns:p14="http://schemas.microsoft.com/office/powerpoint/2010/main" val="1376348155"/>
              </p:ext>
            </p:extLst>
          </p:nvPr>
        </p:nvGraphicFramePr>
        <p:xfrm>
          <a:off x="481013" y="1052513"/>
          <a:ext cx="8274026" cy="2737428"/>
        </p:xfrm>
        <a:graphic>
          <a:graphicData uri="http://schemas.openxmlformats.org/drawingml/2006/table">
            <a:tbl>
              <a:tblPr/>
              <a:tblGrid>
                <a:gridCol w="541337"/>
                <a:gridCol w="7732689"/>
              </a:tblGrid>
              <a:tr h="614446">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6</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tabLst>
                          <a:tab pos="625475" algn="l"/>
                        </a:tabLst>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tabLst>
                          <a:tab pos="625475" algn="l"/>
                        </a:tabLst>
                        <a:defRPr sz="1400">
                          <a:solidFill>
                            <a:srgbClr val="000000"/>
                          </a:solidFill>
                          <a:latin typeface="Verdana" panose="020B0604030504040204" pitchFamily="34" charset="0"/>
                        </a:defRPr>
                      </a:lvl2pPr>
                      <a:lvl3pPr marL="1143000" indent="-228600" algn="l" eaLnBrk="0" hangingPunct="0">
                        <a:spcBef>
                          <a:spcPct val="20000"/>
                        </a:spcBef>
                        <a:tabLst>
                          <a:tab pos="625475" algn="l"/>
                        </a:tabLst>
                        <a:defRPr sz="1200">
                          <a:solidFill>
                            <a:srgbClr val="000000"/>
                          </a:solidFill>
                          <a:latin typeface="Verdana" panose="020B0604030504040204" pitchFamily="34" charset="0"/>
                        </a:defRPr>
                      </a:lvl3pPr>
                      <a:lvl4pPr marL="1600200" indent="-228600" algn="l" eaLnBrk="0" hangingPunct="0">
                        <a:spcBef>
                          <a:spcPct val="20000"/>
                        </a:spcBef>
                        <a:tabLst>
                          <a:tab pos="625475" algn="l"/>
                        </a:tabLst>
                        <a:defRPr sz="1000">
                          <a:solidFill>
                            <a:srgbClr val="000000"/>
                          </a:solidFill>
                          <a:latin typeface="Verdana" panose="020B0604030504040204" pitchFamily="34" charset="0"/>
                        </a:defRPr>
                      </a:lvl4pPr>
                      <a:lvl5pPr marL="2057400" indent="-228600" algn="l" eaLnBrk="0" hangingPunct="0">
                        <a:spcBef>
                          <a:spcPct val="20000"/>
                        </a:spcBef>
                        <a:tabLst>
                          <a:tab pos="625475" algn="l"/>
                        </a:tabLst>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25475" algn="l"/>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rPr>
                        <a:t>Dass eine Konsumentenorganisation jedenfalls </a:t>
                      </a:r>
                      <a:r>
                        <a:rPr kumimoji="0" lang="de-AT" altLang="de-DE" sz="1200" b="1" i="0" u="none" strike="noStrike" cap="none" normalizeH="0" baseline="0" dirty="0" smtClean="0">
                          <a:ln>
                            <a:noFill/>
                          </a:ln>
                          <a:solidFill>
                            <a:schemeClr val="tx1"/>
                          </a:solidFill>
                          <a:effectLst/>
                          <a:latin typeface="Calibri" panose="020F0502020204030204" pitchFamily="34" charset="0"/>
                        </a:rPr>
                        <a:t>Tests zu Produkten und Dienstleistungen </a:t>
                      </a:r>
                      <a:r>
                        <a:rPr kumimoji="0" lang="de-AT" altLang="de-DE" sz="1200" b="0" i="0" u="none" strike="noStrike" cap="none" normalizeH="0" baseline="0" dirty="0" smtClean="0">
                          <a:ln>
                            <a:noFill/>
                          </a:ln>
                          <a:solidFill>
                            <a:schemeClr val="tx1"/>
                          </a:solidFill>
                          <a:effectLst/>
                          <a:latin typeface="Calibri" panose="020F0502020204030204" pitchFamily="34" charset="0"/>
                        </a:rPr>
                        <a:t>durchführen und eine  Unter-stützung bei Reklamationen etc. anbieten soll, erwarten sich zu besonders hohen Anteile Personen, die zum engeren oder weiteren </a:t>
                      </a:r>
                      <a:r>
                        <a:rPr kumimoji="0" lang="de-AT" altLang="de-DE" sz="1200" b="1" i="0" u="none" strike="noStrike" cap="none" normalizeH="0" baseline="0" dirty="0" smtClean="0">
                          <a:ln>
                            <a:noFill/>
                          </a:ln>
                          <a:solidFill>
                            <a:schemeClr val="tx1"/>
                          </a:solidFill>
                          <a:effectLst/>
                          <a:latin typeface="Calibri" panose="020F0502020204030204" pitchFamily="34" charset="0"/>
                        </a:rPr>
                        <a:t>Mitgliedschafts-Potenzial </a:t>
                      </a:r>
                      <a:r>
                        <a:rPr kumimoji="0" lang="de-AT" altLang="de-DE" sz="1200" b="0" i="0" u="none" strike="noStrike" cap="none" normalizeH="0" baseline="0" dirty="0" smtClean="0">
                          <a:ln>
                            <a:noFill/>
                          </a:ln>
                          <a:solidFill>
                            <a:schemeClr val="tx1"/>
                          </a:solidFill>
                          <a:effectLst/>
                          <a:latin typeface="Calibri" panose="020F0502020204030204" pitchFamily="34" charset="0"/>
                        </a:rPr>
                        <a:t>zählen. Überdurchschnittlich verbreitet ist bei diesen Gruppen auch die Er-wartung, dass eine solche Organisation die </a:t>
                      </a:r>
                      <a:r>
                        <a:rPr kumimoji="0" lang="de-AT" altLang="de-DE" sz="1200" b="1" i="0" u="none" strike="noStrike" cap="none" normalizeH="0" baseline="0" dirty="0" smtClean="0">
                          <a:ln>
                            <a:noFill/>
                          </a:ln>
                          <a:solidFill>
                            <a:schemeClr val="tx1"/>
                          </a:solidFill>
                          <a:effectLst/>
                          <a:latin typeface="Calibri" panose="020F0502020204030204" pitchFamily="34" charset="0"/>
                        </a:rPr>
                        <a:t>Interessen der Konsument/innen bei Gesetzesvorlagen </a:t>
                      </a:r>
                      <a:r>
                        <a:rPr kumimoji="0" lang="de-AT" altLang="de-DE" sz="1200" b="0" i="0" u="none" strike="noStrike" cap="none" normalizeH="0" baseline="0" dirty="0" smtClean="0">
                          <a:ln>
                            <a:noFill/>
                          </a:ln>
                          <a:solidFill>
                            <a:schemeClr val="tx1"/>
                          </a:solidFill>
                          <a:effectLst/>
                          <a:latin typeface="Calibri" panose="020F0502020204030204" pitchFamily="34" charset="0"/>
                        </a:rPr>
                        <a:t>sowohl auf nationaler als auch auf europäischer Ebene vertreten soll. Dasselbe gilt in Bezug auf den </a:t>
                      </a:r>
                      <a:r>
                        <a:rPr kumimoji="0" lang="de-AT" altLang="de-DE" sz="1200" b="1" i="0" u="none" strike="noStrike" cap="none" normalizeH="0" baseline="0" dirty="0" smtClean="0">
                          <a:ln>
                            <a:noFill/>
                          </a:ln>
                          <a:solidFill>
                            <a:schemeClr val="tx1"/>
                          </a:solidFill>
                          <a:effectLst/>
                          <a:latin typeface="Calibri" panose="020F0502020204030204" pitchFamily="34" charset="0"/>
                        </a:rPr>
                        <a:t>vollen Zugang zur Website </a:t>
                      </a:r>
                      <a:r>
                        <a:rPr kumimoji="0" lang="de-AT" altLang="de-DE" sz="1200" b="0" i="0" u="none" strike="noStrike" cap="none" normalizeH="0" baseline="0" dirty="0" smtClean="0">
                          <a:ln>
                            <a:noFill/>
                          </a:ln>
                          <a:solidFill>
                            <a:schemeClr val="tx1"/>
                          </a:solidFill>
                          <a:effectLst/>
                          <a:latin typeface="Calibri" panose="020F0502020204030204" pitchFamily="34" charset="0"/>
                        </a:rPr>
                        <a:t>der Konsumenten-organisation im Falle einer Mitgliedschaft. Dies würde offenkundig eine Zeitschrift in Papierform für viele überflüssig machen. Dem schließen sich auch viele der Älteren an, wenngleich unter diesen relativ viele nach wie vor gerne eine gedruckte Zeitschrift beziehen würden (60- bis 70-Jährige: 32 %; ab 70-Jährige: 40 %). Von den unter 30-Jährigen melden an einer solchen nur wenige Bedarf an (15 %); bei den mittleren Altersgruppen trifft das auch nur auf rund ein Fünftel zu.</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501706">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7</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Bei der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Gruppe der unter 30-Jährigen und bei den Pflichtschulabsolventen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fallen alle Nennungsanteile angesichts des etwas weniger ausgeprägten Interesses am Konsumentenschutz geringer als beim Durchschnitt der Bevölkerung aus. Was das Ranking der einzelnen Angebote bzw. Serviceleistungen anlangt, rangieren sie aber durchaus im Schnitt. Am relevantesten sind auch für sie Produkttests und Unterstützungsleistungen bei Reklamationen usw.</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
        <p:nvSpPr>
          <p:cNvPr id="14364" name="Rectangle 25"/>
          <p:cNvSpPr>
            <a:spLocks noGrp="1" noChangeArrowheads="1"/>
          </p:cNvSpPr>
          <p:nvPr>
            <p:ph type="title" idx="4294967295"/>
          </p:nvPr>
        </p:nvSpPr>
        <p:spPr>
          <a:noFill/>
        </p:spPr>
        <p:txBody>
          <a:bodyPr/>
          <a:lstStyle/>
          <a:p>
            <a:pPr eaLnBrk="1" hangingPunct="1"/>
            <a:r>
              <a:rPr lang="de-AT" altLang="de-DE" dirty="0"/>
              <a:t>Was soll eine Konsumentenorganisation unbedingt </a:t>
            </a:r>
            <a:r>
              <a:rPr lang="de-AT" altLang="de-DE" dirty="0" smtClean="0"/>
              <a:t>anbieten</a:t>
            </a:r>
            <a:r>
              <a:rPr lang="de-AT" altLang="de-DE" dirty="0"/>
              <a:t>? </a:t>
            </a:r>
            <a:r>
              <a:rPr lang="de-AT" altLang="de-DE" dirty="0" smtClean="0"/>
              <a:t>(II</a:t>
            </a:r>
            <a:r>
              <a:rPr lang="de-AT" altLang="de-DE" dirty="0"/>
              <a:t>)</a:t>
            </a:r>
            <a:endParaRPr lang="de-AT" altLang="de-DE" dirty="0" smtClean="0"/>
          </a:p>
        </p:txBody>
      </p:sp>
    </p:spTree>
    <p:extLst>
      <p:ext uri="{BB962C8B-B14F-4D97-AF65-F5344CB8AC3E}">
        <p14:creationId xmlns:p14="http://schemas.microsoft.com/office/powerpoint/2010/main" val="324786786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3467690" y="1384493"/>
            <a:ext cx="5450296" cy="4749196"/>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F7: </a:t>
            </a:r>
            <a:r>
              <a:rPr lang="de-AT" altLang="de-DE" sz="900" b="0" dirty="0" smtClean="0">
                <a:solidFill>
                  <a:schemeClr val="folHlink"/>
                </a:solidFill>
                <a:latin typeface="Calibri" panose="020F0502020204030204" pitchFamily="34" charset="0"/>
              </a:rPr>
              <a:t>Und was davon sollte eine Konsumentenorganisation jedenfalls machen und anbieten? </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a:t>Was soll eine Konsumentenorganisation unbedingt anbieten? </a:t>
            </a:r>
            <a:r>
              <a:rPr lang="de-AT" dirty="0" smtClean="0">
                <a:solidFill>
                  <a:schemeClr val="bg1"/>
                </a:solidFill>
              </a:rPr>
              <a:t>Image von Verein für Konsumenteninformation</a:t>
            </a:r>
            <a:r>
              <a:rPr lang="de-AT" dirty="0">
                <a:solidFill>
                  <a:schemeClr val="bg1"/>
                </a:solidFill>
              </a:rPr>
              <a:t/>
            </a:r>
            <a:br>
              <a:rPr lang="de-AT" dirty="0">
                <a:solidFill>
                  <a:schemeClr val="bg1"/>
                </a:solidFill>
              </a:rPr>
            </a:br>
            <a:endParaRPr lang="de-AT" dirty="0">
              <a:solidFill>
                <a:schemeClr val="bg1"/>
              </a:solidFill>
            </a:endParaRPr>
          </a:p>
        </p:txBody>
      </p:sp>
      <p:sp>
        <p:nvSpPr>
          <p:cNvPr id="8" name="Rectangle 88"/>
          <p:cNvSpPr>
            <a:spLocks noChangeArrowheads="1"/>
          </p:cNvSpPr>
          <p:nvPr/>
        </p:nvSpPr>
        <p:spPr bwMode="auto">
          <a:xfrm>
            <a:off x="769244" y="1738025"/>
            <a:ext cx="5097412" cy="24622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smtClean="0">
                <a:solidFill>
                  <a:srgbClr val="333333"/>
                </a:solidFill>
                <a:latin typeface="Calibri" panose="020F0502020204030204" pitchFamily="34" charset="0"/>
              </a:rPr>
              <a:t>Produkte und Dienstleistungen testen und die Testergebnisse veröffentlichen</a:t>
            </a:r>
            <a:endParaRPr lang="de-DE" altLang="de-DE" sz="1200" b="0" dirty="0">
              <a:solidFill>
                <a:srgbClr val="333333"/>
              </a:solidFill>
              <a:latin typeface="Calibri" panose="020F0502020204030204" pitchFamily="34" charset="0"/>
            </a:endParaRPr>
          </a:p>
        </p:txBody>
      </p:sp>
      <p:sp>
        <p:nvSpPr>
          <p:cNvPr id="9" name="Rectangle 88"/>
          <p:cNvSpPr>
            <a:spLocks noChangeArrowheads="1"/>
          </p:cNvSpPr>
          <p:nvPr/>
        </p:nvSpPr>
        <p:spPr bwMode="auto">
          <a:xfrm>
            <a:off x="1399055" y="4480510"/>
            <a:ext cx="4474910" cy="24622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a:solidFill>
                  <a:srgbClr val="333333"/>
                </a:solidFill>
                <a:latin typeface="Calibri" panose="020F0502020204030204" pitchFamily="34" charset="0"/>
              </a:rPr>
              <a:t>e</a:t>
            </a:r>
            <a:r>
              <a:rPr lang="de-DE" altLang="de-DE" sz="1200" b="0" dirty="0" smtClean="0">
                <a:solidFill>
                  <a:srgbClr val="333333"/>
                </a:solidFill>
                <a:latin typeface="Calibri" panose="020F0502020204030204" pitchFamily="34" charset="0"/>
              </a:rPr>
              <a:t>ine Kaufberatung anbieten – persönlich, telefonisch oder online</a:t>
            </a:r>
            <a:endParaRPr lang="de-DE" altLang="de-DE" sz="1200" b="0" dirty="0">
              <a:solidFill>
                <a:srgbClr val="333333"/>
              </a:solidFill>
              <a:latin typeface="Calibri" panose="020F0502020204030204" pitchFamily="34" charset="0"/>
            </a:endParaRPr>
          </a:p>
        </p:txBody>
      </p:sp>
      <p:sp>
        <p:nvSpPr>
          <p:cNvPr id="10" name="Rectangle 88"/>
          <p:cNvSpPr>
            <a:spLocks noChangeArrowheads="1"/>
          </p:cNvSpPr>
          <p:nvPr/>
        </p:nvSpPr>
        <p:spPr bwMode="auto">
          <a:xfrm>
            <a:off x="1391745" y="2399140"/>
            <a:ext cx="4474910" cy="24622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a:solidFill>
                  <a:srgbClr val="333333"/>
                </a:solidFill>
                <a:latin typeface="Calibri" panose="020F0502020204030204" pitchFamily="34" charset="0"/>
              </a:rPr>
              <a:t>b</a:t>
            </a:r>
            <a:r>
              <a:rPr lang="de-DE" altLang="de-DE" sz="1200" b="0" dirty="0" smtClean="0">
                <a:solidFill>
                  <a:srgbClr val="333333"/>
                </a:solidFill>
                <a:latin typeface="Calibri" panose="020F0502020204030204" pitchFamily="34" charset="0"/>
              </a:rPr>
              <a:t>ei Bedarf Vertragsentwürfe prüfen</a:t>
            </a:r>
            <a:endParaRPr lang="de-DE" altLang="de-DE" sz="1200" b="0" dirty="0">
              <a:solidFill>
                <a:srgbClr val="333333"/>
              </a:solidFill>
              <a:latin typeface="Calibri" panose="020F0502020204030204" pitchFamily="34" charset="0"/>
            </a:endParaRPr>
          </a:p>
        </p:txBody>
      </p:sp>
      <p:sp>
        <p:nvSpPr>
          <p:cNvPr id="11" name="Rectangle 88"/>
          <p:cNvSpPr>
            <a:spLocks noChangeArrowheads="1"/>
          </p:cNvSpPr>
          <p:nvPr/>
        </p:nvSpPr>
        <p:spPr bwMode="auto">
          <a:xfrm>
            <a:off x="-112576" y="2062337"/>
            <a:ext cx="5979231" cy="24622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smtClean="0">
                <a:solidFill>
                  <a:srgbClr val="333333"/>
                </a:solidFill>
                <a:latin typeface="Calibri" panose="020F0502020204030204" pitchFamily="34" charset="0"/>
              </a:rPr>
              <a:t>Unterstützung bei Reklamationen, bei Gewährleistungs- oder Schadensersatz-Ansprüchen</a:t>
            </a:r>
            <a:endParaRPr lang="de-DE" altLang="de-DE" sz="1200" b="0" dirty="0">
              <a:solidFill>
                <a:srgbClr val="333333"/>
              </a:solidFill>
              <a:latin typeface="Calibri" panose="020F0502020204030204" pitchFamily="34" charset="0"/>
            </a:endParaRPr>
          </a:p>
        </p:txBody>
      </p:sp>
      <p:sp>
        <p:nvSpPr>
          <p:cNvPr id="12" name="Rectangle 88"/>
          <p:cNvSpPr>
            <a:spLocks noChangeArrowheads="1"/>
          </p:cNvSpPr>
          <p:nvPr/>
        </p:nvSpPr>
        <p:spPr bwMode="auto">
          <a:xfrm>
            <a:off x="769244" y="3107022"/>
            <a:ext cx="5097412" cy="24622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smtClean="0">
                <a:solidFill>
                  <a:srgbClr val="333333"/>
                </a:solidFill>
                <a:latin typeface="Calibri" panose="020F0502020204030204" pitchFamily="34" charset="0"/>
              </a:rPr>
              <a:t>Beratung, um bei Käufen oder Verträgen zum eigenen Recht zu kommen</a:t>
            </a:r>
            <a:endParaRPr lang="de-DE" altLang="de-DE" sz="1200" b="0" dirty="0">
              <a:solidFill>
                <a:srgbClr val="333333"/>
              </a:solidFill>
              <a:latin typeface="Calibri" panose="020F0502020204030204" pitchFamily="34" charset="0"/>
            </a:endParaRPr>
          </a:p>
        </p:txBody>
      </p:sp>
      <p:sp>
        <p:nvSpPr>
          <p:cNvPr id="13" name="Rectangle 88"/>
          <p:cNvSpPr>
            <a:spLocks noChangeArrowheads="1"/>
          </p:cNvSpPr>
          <p:nvPr/>
        </p:nvSpPr>
        <p:spPr bwMode="auto">
          <a:xfrm>
            <a:off x="-112576" y="4053882"/>
            <a:ext cx="5979231" cy="40011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a:solidFill>
                  <a:srgbClr val="333333"/>
                </a:solidFill>
                <a:latin typeface="Calibri" panose="020F0502020204030204" pitchFamily="34" charset="0"/>
              </a:rPr>
              <a:t>g</a:t>
            </a:r>
            <a:r>
              <a:rPr lang="de-DE" altLang="de-DE" sz="1200" b="0" dirty="0" smtClean="0">
                <a:solidFill>
                  <a:srgbClr val="333333"/>
                </a:solidFill>
                <a:latin typeface="Calibri" panose="020F0502020204030204" pitchFamily="34" charset="0"/>
              </a:rPr>
              <a:t>ünstige Angebote durch gemeinschaftliches Vorgehen durchsetzen, z.B. Energiekosten-Stopp, Einkaufsgemeinschaften</a:t>
            </a:r>
            <a:endParaRPr lang="de-DE" altLang="de-DE" sz="1200" b="0" dirty="0">
              <a:solidFill>
                <a:srgbClr val="333333"/>
              </a:solidFill>
              <a:latin typeface="Calibri" panose="020F0502020204030204" pitchFamily="34" charset="0"/>
            </a:endParaRPr>
          </a:p>
        </p:txBody>
      </p:sp>
      <p:sp>
        <p:nvSpPr>
          <p:cNvPr id="17" name="Rectangle 88"/>
          <p:cNvSpPr>
            <a:spLocks noChangeArrowheads="1"/>
          </p:cNvSpPr>
          <p:nvPr/>
        </p:nvSpPr>
        <p:spPr bwMode="auto">
          <a:xfrm>
            <a:off x="1399055" y="5168061"/>
            <a:ext cx="4474910" cy="24622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a:solidFill>
                  <a:srgbClr val="333333"/>
                </a:solidFill>
                <a:latin typeface="Calibri" panose="020F0502020204030204" pitchFamily="34" charset="0"/>
              </a:rPr>
              <a:t>e</a:t>
            </a:r>
            <a:r>
              <a:rPr lang="de-DE" altLang="de-DE" sz="1200" b="0" dirty="0" smtClean="0">
                <a:solidFill>
                  <a:srgbClr val="333333"/>
                </a:solidFill>
                <a:latin typeface="Calibri" panose="020F0502020204030204" pitchFamily="34" charset="0"/>
              </a:rPr>
              <a:t>ine Mitgliederzeitschrift anbieten</a:t>
            </a:r>
            <a:endParaRPr lang="de-DE" altLang="de-DE" sz="1200" b="0" dirty="0">
              <a:solidFill>
                <a:srgbClr val="333333"/>
              </a:solidFill>
              <a:latin typeface="Calibri" panose="020F0502020204030204" pitchFamily="34" charset="0"/>
            </a:endParaRPr>
          </a:p>
        </p:txBody>
      </p:sp>
      <p:sp>
        <p:nvSpPr>
          <p:cNvPr id="18" name="Rectangle 88"/>
          <p:cNvSpPr>
            <a:spLocks noChangeArrowheads="1"/>
          </p:cNvSpPr>
          <p:nvPr/>
        </p:nvSpPr>
        <p:spPr bwMode="auto">
          <a:xfrm>
            <a:off x="1399055" y="2739672"/>
            <a:ext cx="4474910" cy="24622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a:solidFill>
                  <a:srgbClr val="333333"/>
                </a:solidFill>
                <a:latin typeface="Calibri" panose="020F0502020204030204" pitchFamily="34" charset="0"/>
              </a:rPr>
              <a:t>d</a:t>
            </a:r>
            <a:r>
              <a:rPr lang="de-DE" altLang="de-DE" sz="1200" b="0" dirty="0" smtClean="0">
                <a:solidFill>
                  <a:srgbClr val="333333"/>
                </a:solidFill>
                <a:latin typeface="Calibri" panose="020F0502020204030204" pitchFamily="34" charset="0"/>
              </a:rPr>
              <a:t>ie Interessen der </a:t>
            </a:r>
            <a:r>
              <a:rPr lang="de-DE" altLang="de-DE" sz="1200" b="0" dirty="0" err="1" smtClean="0">
                <a:solidFill>
                  <a:srgbClr val="333333"/>
                </a:solidFill>
                <a:latin typeface="Calibri" panose="020F0502020204030204" pitchFamily="34" charset="0"/>
              </a:rPr>
              <a:t>KonsumentInnen</a:t>
            </a:r>
            <a:r>
              <a:rPr lang="de-DE" altLang="de-DE" sz="1200" b="0" dirty="0" smtClean="0">
                <a:solidFill>
                  <a:srgbClr val="333333"/>
                </a:solidFill>
                <a:latin typeface="Calibri" panose="020F0502020204030204" pitchFamily="34" charset="0"/>
              </a:rPr>
              <a:t> bei Gesetzesentwürfen vertreten</a:t>
            </a:r>
            <a:endParaRPr lang="de-DE" altLang="de-DE" sz="1200" b="0" dirty="0">
              <a:solidFill>
                <a:srgbClr val="333333"/>
              </a:solidFill>
              <a:latin typeface="Calibri" panose="020F0502020204030204" pitchFamily="34" charset="0"/>
            </a:endParaRPr>
          </a:p>
        </p:txBody>
      </p:sp>
      <p:sp>
        <p:nvSpPr>
          <p:cNvPr id="19" name="Rectangle 88"/>
          <p:cNvSpPr>
            <a:spLocks noChangeArrowheads="1"/>
          </p:cNvSpPr>
          <p:nvPr/>
        </p:nvSpPr>
        <p:spPr bwMode="auto">
          <a:xfrm>
            <a:off x="553444" y="3432284"/>
            <a:ext cx="5320522" cy="24622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a:solidFill>
                  <a:srgbClr val="333333"/>
                </a:solidFill>
                <a:latin typeface="Calibri" panose="020F0502020204030204" pitchFamily="34" charset="0"/>
              </a:rPr>
              <a:t>d</a:t>
            </a:r>
            <a:r>
              <a:rPr lang="de-DE" altLang="de-DE" sz="1200" b="0" dirty="0" smtClean="0">
                <a:solidFill>
                  <a:srgbClr val="333333"/>
                </a:solidFill>
                <a:latin typeface="Calibri" panose="020F0502020204030204" pitchFamily="34" charset="0"/>
              </a:rPr>
              <a:t>ie Interessen der einheimischen </a:t>
            </a:r>
            <a:r>
              <a:rPr lang="de-DE" altLang="de-DE" sz="1200" b="0" dirty="0" err="1" smtClean="0">
                <a:solidFill>
                  <a:srgbClr val="333333"/>
                </a:solidFill>
                <a:latin typeface="Calibri" panose="020F0502020204030204" pitchFamily="34" charset="0"/>
              </a:rPr>
              <a:t>KonsumentInnen</a:t>
            </a:r>
            <a:r>
              <a:rPr lang="de-DE" altLang="de-DE" sz="1200" b="0" dirty="0" smtClean="0">
                <a:solidFill>
                  <a:srgbClr val="333333"/>
                </a:solidFill>
                <a:latin typeface="Calibri" panose="020F0502020204030204" pitchFamily="34" charset="0"/>
              </a:rPr>
              <a:t> auf EU-Ebene vertreten</a:t>
            </a:r>
            <a:endParaRPr lang="de-DE" altLang="de-DE" sz="1200" b="0" dirty="0">
              <a:solidFill>
                <a:srgbClr val="333333"/>
              </a:solidFill>
              <a:latin typeface="Calibri" panose="020F0502020204030204" pitchFamily="34" charset="0"/>
            </a:endParaRPr>
          </a:p>
        </p:txBody>
      </p:sp>
      <p:sp>
        <p:nvSpPr>
          <p:cNvPr id="20" name="Rectangle 88"/>
          <p:cNvSpPr>
            <a:spLocks noChangeArrowheads="1"/>
          </p:cNvSpPr>
          <p:nvPr/>
        </p:nvSpPr>
        <p:spPr bwMode="auto">
          <a:xfrm>
            <a:off x="1391745" y="3773379"/>
            <a:ext cx="4474910" cy="24622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smtClean="0">
                <a:solidFill>
                  <a:srgbClr val="333333"/>
                </a:solidFill>
                <a:latin typeface="Calibri" panose="020F0502020204030204" pitchFamily="34" charset="0"/>
              </a:rPr>
              <a:t>eine Webseite mit vollem </a:t>
            </a:r>
            <a:r>
              <a:rPr lang="de-DE" altLang="de-DE" sz="1200" b="0" dirty="0">
                <a:solidFill>
                  <a:srgbClr val="333333"/>
                </a:solidFill>
                <a:latin typeface="Calibri" panose="020F0502020204030204" pitchFamily="34" charset="0"/>
              </a:rPr>
              <a:t>Z</a:t>
            </a:r>
            <a:r>
              <a:rPr lang="de-DE" altLang="de-DE" sz="1200" b="0" dirty="0" smtClean="0">
                <a:solidFill>
                  <a:srgbClr val="333333"/>
                </a:solidFill>
                <a:latin typeface="Calibri" panose="020F0502020204030204" pitchFamily="34" charset="0"/>
              </a:rPr>
              <a:t>ugang für die Mitglieder haben</a:t>
            </a:r>
            <a:endParaRPr lang="de-DE" altLang="de-DE" sz="1200" b="0" dirty="0">
              <a:solidFill>
                <a:srgbClr val="333333"/>
              </a:solidFill>
              <a:latin typeface="Calibri" panose="020F0502020204030204" pitchFamily="34" charset="0"/>
            </a:endParaRPr>
          </a:p>
        </p:txBody>
      </p:sp>
      <p:sp>
        <p:nvSpPr>
          <p:cNvPr id="21" name="Rectangle 88"/>
          <p:cNvSpPr>
            <a:spLocks noChangeArrowheads="1"/>
          </p:cNvSpPr>
          <p:nvPr/>
        </p:nvSpPr>
        <p:spPr bwMode="auto">
          <a:xfrm>
            <a:off x="79397" y="4749199"/>
            <a:ext cx="5787258" cy="40011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a:solidFill>
                  <a:srgbClr val="333333"/>
                </a:solidFill>
                <a:latin typeface="Calibri" panose="020F0502020204030204" pitchFamily="34" charset="0"/>
              </a:rPr>
              <a:t>d</a:t>
            </a:r>
            <a:r>
              <a:rPr lang="de-DE" altLang="de-DE" sz="1200" b="0" dirty="0" smtClean="0">
                <a:solidFill>
                  <a:srgbClr val="333333"/>
                </a:solidFill>
                <a:latin typeface="Calibri" panose="020F0502020204030204" pitchFamily="34" charset="0"/>
              </a:rPr>
              <a:t>ie Möglichkeit schaffen, dass sich Mitglieder miteinander austauschen können, z.B. durch Mitgliedertreffen oder über soziale Netzwerke</a:t>
            </a:r>
            <a:endParaRPr lang="de-DE" altLang="de-DE" sz="1200" b="0" dirty="0">
              <a:solidFill>
                <a:srgbClr val="333333"/>
              </a:solidFill>
              <a:latin typeface="Calibri" panose="020F0502020204030204" pitchFamily="34" charset="0"/>
            </a:endParaRPr>
          </a:p>
        </p:txBody>
      </p:sp>
      <p:sp>
        <p:nvSpPr>
          <p:cNvPr id="22" name="Rectangle 88"/>
          <p:cNvSpPr>
            <a:spLocks noChangeArrowheads="1"/>
          </p:cNvSpPr>
          <p:nvPr/>
        </p:nvSpPr>
        <p:spPr bwMode="auto">
          <a:xfrm>
            <a:off x="1399055" y="5505819"/>
            <a:ext cx="4474910" cy="24622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smtClean="0">
                <a:solidFill>
                  <a:srgbClr val="333333"/>
                </a:solidFill>
                <a:latin typeface="Calibri" panose="020F0502020204030204" pitchFamily="34" charset="0"/>
              </a:rPr>
              <a:t>anderes</a:t>
            </a:r>
            <a:endParaRPr lang="de-DE" altLang="de-DE" sz="1200" b="0" dirty="0">
              <a:solidFill>
                <a:srgbClr val="333333"/>
              </a:solidFill>
              <a:latin typeface="Calibri" panose="020F0502020204030204" pitchFamily="34" charset="0"/>
            </a:endParaRPr>
          </a:p>
        </p:txBody>
      </p:sp>
      <p:sp>
        <p:nvSpPr>
          <p:cNvPr id="23" name="Rectangle 88"/>
          <p:cNvSpPr>
            <a:spLocks noChangeArrowheads="1"/>
          </p:cNvSpPr>
          <p:nvPr/>
        </p:nvSpPr>
        <p:spPr bwMode="auto">
          <a:xfrm>
            <a:off x="1391745" y="5840252"/>
            <a:ext cx="4474910" cy="24622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a:solidFill>
                  <a:srgbClr val="333333"/>
                </a:solidFill>
                <a:latin typeface="Calibri" panose="020F0502020204030204" pitchFamily="34" charset="0"/>
              </a:rPr>
              <a:t>w</a:t>
            </a:r>
            <a:r>
              <a:rPr lang="de-DE" altLang="de-DE" sz="1200" b="0" dirty="0" smtClean="0">
                <a:solidFill>
                  <a:srgbClr val="333333"/>
                </a:solidFill>
                <a:latin typeface="Calibri" panose="020F0502020204030204" pitchFamily="34" charset="0"/>
              </a:rPr>
              <a:t>eiß nicht, nichts, keine Angabe</a:t>
            </a:r>
            <a:endParaRPr lang="de-DE" altLang="de-DE" sz="1200" b="0" dirty="0">
              <a:solidFill>
                <a:srgbClr val="333333"/>
              </a:solidFill>
              <a:latin typeface="Calibri" panose="020F0502020204030204" pitchFamily="34" charset="0"/>
            </a:endParaRPr>
          </a:p>
        </p:txBody>
      </p:sp>
    </p:spTree>
    <p:extLst>
      <p:ext uri="{BB962C8B-B14F-4D97-AF65-F5344CB8AC3E}">
        <p14:creationId xmlns:p14="http://schemas.microsoft.com/office/powerpoint/2010/main" val="1744775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F7: </a:t>
            </a:r>
            <a:r>
              <a:rPr lang="de-AT" altLang="de-DE" sz="900" b="0" dirty="0" smtClean="0">
                <a:solidFill>
                  <a:schemeClr val="folHlink"/>
                </a:solidFill>
                <a:latin typeface="Calibri" panose="020F0502020204030204" pitchFamily="34" charset="0"/>
              </a:rPr>
              <a:t>Und was davon sollte eine Konsumentenorganisation jedenfalls machen und anbieten? </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a:t>Was soll eine Konsumentenorganisation unbedingt anbieten? </a:t>
            </a:r>
            <a:r>
              <a:rPr lang="de-AT" dirty="0" smtClean="0">
                <a:solidFill>
                  <a:schemeClr val="bg1"/>
                </a:solidFill>
              </a:rPr>
              <a:t>Image von Verein für Konsumenteninformation</a:t>
            </a:r>
            <a:r>
              <a:rPr lang="de-AT" dirty="0">
                <a:solidFill>
                  <a:schemeClr val="bg1"/>
                </a:solidFill>
              </a:rPr>
              <a:t/>
            </a:r>
            <a:br>
              <a:rPr lang="de-AT" dirty="0">
                <a:solidFill>
                  <a:schemeClr val="bg1"/>
                </a:solidFill>
              </a:rPr>
            </a:br>
            <a:endParaRPr lang="de-AT" dirty="0">
              <a:solidFill>
                <a:schemeClr val="bg1"/>
              </a:solidFill>
            </a:endParaRPr>
          </a:p>
        </p:txBody>
      </p:sp>
      <p:graphicFrame>
        <p:nvGraphicFramePr>
          <p:cNvPr id="5" name="Tabelle 4"/>
          <p:cNvGraphicFramePr>
            <a:graphicFrameLocks noGrp="1"/>
          </p:cNvGraphicFramePr>
          <p:nvPr>
            <p:extLst>
              <p:ext uri="{D42A27DB-BD31-4B8C-83A1-F6EECF244321}">
                <p14:modId xmlns:p14="http://schemas.microsoft.com/office/powerpoint/2010/main" val="1881956960"/>
              </p:ext>
            </p:extLst>
          </p:nvPr>
        </p:nvGraphicFramePr>
        <p:xfrm>
          <a:off x="1458459" y="1003920"/>
          <a:ext cx="5757993" cy="5161930"/>
        </p:xfrm>
        <a:graphic>
          <a:graphicData uri="http://schemas.openxmlformats.org/drawingml/2006/table">
            <a:tbl>
              <a:tblPr/>
              <a:tblGrid>
                <a:gridCol w="4155853"/>
                <a:gridCol w="320428"/>
                <a:gridCol w="320428"/>
                <a:gridCol w="320428"/>
                <a:gridCol w="320428"/>
                <a:gridCol w="320428"/>
              </a:tblGrid>
              <a:tr h="184522">
                <a:tc>
                  <a:txBody>
                    <a:bodyPr/>
                    <a:lstStyle/>
                    <a:p>
                      <a:pPr algn="l" fontAlgn="b"/>
                      <a:endParaRPr lang="de-AT"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rowSpan="2">
                  <a:txBody>
                    <a:bodyPr/>
                    <a:lstStyle/>
                    <a:p>
                      <a:pPr marL="36000" algn="l" fontAlgn="b"/>
                      <a:r>
                        <a:rPr lang="de-AT" sz="900" b="0" i="0" u="none" strike="noStrike" dirty="0">
                          <a:solidFill>
                            <a:srgbClr val="FFFFFF"/>
                          </a:solidFill>
                          <a:effectLst/>
                          <a:latin typeface="Calibri" panose="020F0502020204030204" pitchFamily="34" charset="0"/>
                        </a:rPr>
                        <a:t>GESAMT</a:t>
                      </a:r>
                    </a:p>
                  </a:txBody>
                  <a:tcPr marL="0" marR="0" marT="0" marB="0" vert="vert270" anchor="ctr">
                    <a:lnL>
                      <a:noFill/>
                    </a:lnL>
                    <a:lnR>
                      <a:noFill/>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3377A"/>
                    </a:solidFill>
                  </a:tcPr>
                </a:tc>
                <a:tc gridSpan="4">
                  <a:txBody>
                    <a:bodyPr/>
                    <a:lstStyle/>
                    <a:p>
                      <a:pPr algn="ctr" fontAlgn="b"/>
                      <a:r>
                        <a:rPr lang="de-AT" sz="800" b="0" i="0" u="none" strike="noStrike" dirty="0">
                          <a:solidFill>
                            <a:srgbClr val="FFFFFF"/>
                          </a:solidFill>
                          <a:effectLst/>
                          <a:latin typeface="Calibri" panose="020F0502020204030204" pitchFamily="34" charset="0"/>
                        </a:rPr>
                        <a:t>KO-MITGLIEDSCHAFT</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3377A"/>
                    </a:solidFill>
                  </a:tcPr>
                </a:tc>
                <a:tc hMerge="1">
                  <a:txBody>
                    <a:bodyPr/>
                    <a:lstStyle/>
                    <a:p>
                      <a:endParaRPr lang="de-AT"/>
                    </a:p>
                  </a:txBody>
                  <a:tcPr/>
                </a:tc>
                <a:tc hMerge="1">
                  <a:txBody>
                    <a:bodyPr/>
                    <a:lstStyle/>
                    <a:p>
                      <a:endParaRPr lang="de-AT"/>
                    </a:p>
                  </a:txBody>
                  <a:tcPr/>
                </a:tc>
                <a:tc hMerge="1">
                  <a:txBody>
                    <a:bodyPr/>
                    <a:lstStyle/>
                    <a:p>
                      <a:endParaRPr lang="de-AT"/>
                    </a:p>
                  </a:txBody>
                  <a:tcPr/>
                </a:tc>
              </a:tr>
              <a:tr h="1041077">
                <a:tc>
                  <a:txBody>
                    <a:bodyPr/>
                    <a:lstStyle/>
                    <a:p>
                      <a:pPr algn="l" fontAlgn="b"/>
                      <a:endParaRPr lang="de-AT"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vMerge="1">
                  <a:txBody>
                    <a:bodyPr/>
                    <a:lstStyle/>
                    <a:p>
                      <a:endParaRPr lang="de-AT"/>
                    </a:p>
                  </a:txBody>
                  <a:tcPr/>
                </a:tc>
                <a:tc>
                  <a:txBody>
                    <a:bodyPr/>
                    <a:lstStyle/>
                    <a:p>
                      <a:pPr marL="36000" algn="l" fontAlgn="b"/>
                      <a:r>
                        <a:rPr lang="de-AT" sz="900" b="0" i="0" u="none" strike="noStrike" dirty="0">
                          <a:solidFill>
                            <a:srgbClr val="FFFFFF"/>
                          </a:solidFill>
                          <a:effectLst/>
                          <a:latin typeface="Calibri" panose="020F0502020204030204" pitchFamily="34" charset="0"/>
                        </a:rPr>
                        <a:t>sicher vorstellbar</a:t>
                      </a:r>
                    </a:p>
                  </a:txBody>
                  <a:tcPr marL="0" marR="0" marT="0" marB="0" vert="vert27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3377A"/>
                    </a:solidFill>
                  </a:tcPr>
                </a:tc>
                <a:tc>
                  <a:txBody>
                    <a:bodyPr/>
                    <a:lstStyle/>
                    <a:p>
                      <a:pPr marL="36000" algn="l" fontAlgn="b"/>
                      <a:r>
                        <a:rPr lang="de-AT" sz="900" b="0" i="0" u="none" strike="noStrike" dirty="0">
                          <a:solidFill>
                            <a:srgbClr val="FFFFFF"/>
                          </a:solidFill>
                          <a:effectLst/>
                          <a:latin typeface="Calibri" panose="020F0502020204030204" pitchFamily="34" charset="0"/>
                        </a:rPr>
                        <a:t>eher schon</a:t>
                      </a:r>
                    </a:p>
                  </a:txBody>
                  <a:tcPr marL="0" marR="0" marT="0" marB="0" vert="vert27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3377A"/>
                    </a:solidFill>
                  </a:tcPr>
                </a:tc>
                <a:tc>
                  <a:txBody>
                    <a:bodyPr/>
                    <a:lstStyle/>
                    <a:p>
                      <a:pPr marL="36000" algn="l" fontAlgn="b"/>
                      <a:r>
                        <a:rPr lang="de-AT" sz="900" b="0" i="0" u="none" strike="noStrike" dirty="0">
                          <a:solidFill>
                            <a:srgbClr val="FFFFFF"/>
                          </a:solidFill>
                          <a:effectLst/>
                          <a:latin typeface="Calibri" panose="020F0502020204030204" pitchFamily="34" charset="0"/>
                        </a:rPr>
                        <a:t>je nach Beitragshöhe</a:t>
                      </a:r>
                    </a:p>
                  </a:txBody>
                  <a:tcPr marL="0" marR="0" marT="0" marB="0" vert="vert27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3377A"/>
                    </a:solidFill>
                  </a:tcPr>
                </a:tc>
                <a:tc>
                  <a:txBody>
                    <a:bodyPr/>
                    <a:lstStyle/>
                    <a:p>
                      <a:pPr marL="36000" algn="l" fontAlgn="b"/>
                      <a:r>
                        <a:rPr lang="de-AT" sz="900" b="0" i="0" u="none" strike="noStrike" dirty="0">
                          <a:solidFill>
                            <a:srgbClr val="FFFFFF"/>
                          </a:solidFill>
                          <a:effectLst/>
                          <a:latin typeface="Calibri" panose="020F0502020204030204" pitchFamily="34" charset="0"/>
                        </a:rPr>
                        <a:t>nein, sicher nicht</a:t>
                      </a:r>
                    </a:p>
                  </a:txBody>
                  <a:tcPr marL="0" marR="0" marT="0" marB="0" vert="vert27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3377A"/>
                    </a:solidFill>
                  </a:tcPr>
                </a:tc>
              </a:tr>
              <a:tr h="299590">
                <a:tc>
                  <a:txBody>
                    <a:bodyPr/>
                    <a:lstStyle/>
                    <a:p>
                      <a:pPr marL="36000" algn="l" fontAlgn="ctr"/>
                      <a:r>
                        <a:rPr lang="de-AT" sz="1000" b="0" i="0" u="none" strike="noStrike" dirty="0">
                          <a:solidFill>
                            <a:srgbClr val="000000"/>
                          </a:solidFill>
                          <a:effectLst/>
                          <a:latin typeface="Calibri" panose="020F0502020204030204" pitchFamily="34" charset="0"/>
                        </a:rPr>
                        <a:t>Produkte und Dienstleistungen testen und die Testergebnisse veröffentlichen</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1" i="0" u="none" strike="noStrike" dirty="0">
                          <a:solidFill>
                            <a:srgbClr val="000000"/>
                          </a:solidFill>
                          <a:effectLst/>
                          <a:latin typeface="Calibri" panose="020F0502020204030204" pitchFamily="34" charset="0"/>
                        </a:rPr>
                        <a:t>73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75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77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74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66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299590">
                <a:tc>
                  <a:txBody>
                    <a:bodyPr/>
                    <a:lstStyle/>
                    <a:p>
                      <a:pPr marL="36000" algn="l" fontAlgn="ctr"/>
                      <a:r>
                        <a:rPr lang="de-AT" sz="1000" b="0" i="0" u="none" strike="noStrike" dirty="0">
                          <a:solidFill>
                            <a:srgbClr val="000000"/>
                          </a:solidFill>
                          <a:effectLst/>
                          <a:latin typeface="Calibri" panose="020F0502020204030204" pitchFamily="34" charset="0"/>
                        </a:rPr>
                        <a:t>eine Kaufberatung anbieten - persönlich, telefonisch oder online</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1" i="0" u="none" strike="noStrike" dirty="0">
                          <a:solidFill>
                            <a:srgbClr val="000000"/>
                          </a:solidFill>
                          <a:effectLst/>
                          <a:latin typeface="Calibri" panose="020F0502020204030204" pitchFamily="34" charset="0"/>
                        </a:rPr>
                        <a:t>37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49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35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32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36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299590">
                <a:tc>
                  <a:txBody>
                    <a:bodyPr/>
                    <a:lstStyle/>
                    <a:p>
                      <a:pPr marL="36000" algn="l" fontAlgn="ctr"/>
                      <a:r>
                        <a:rPr lang="de-AT" sz="1000" b="0" i="0" u="none" strike="noStrike" dirty="0">
                          <a:solidFill>
                            <a:srgbClr val="000000"/>
                          </a:solidFill>
                          <a:effectLst/>
                          <a:latin typeface="Calibri" panose="020F0502020204030204" pitchFamily="34" charset="0"/>
                        </a:rPr>
                        <a:t>bei Bedarf Vertragsentwürfe prüfen</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1" i="0" u="none" strike="noStrike" dirty="0">
                          <a:solidFill>
                            <a:srgbClr val="000000"/>
                          </a:solidFill>
                          <a:effectLst/>
                          <a:latin typeface="Calibri" panose="020F0502020204030204" pitchFamily="34" charset="0"/>
                        </a:rPr>
                        <a:t>60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68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60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60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51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313477">
                <a:tc>
                  <a:txBody>
                    <a:bodyPr/>
                    <a:lstStyle/>
                    <a:p>
                      <a:pPr marL="36000" algn="l" fontAlgn="ctr"/>
                      <a:r>
                        <a:rPr lang="de-AT" sz="1000" b="0" i="0" u="none" strike="noStrike">
                          <a:solidFill>
                            <a:srgbClr val="000000"/>
                          </a:solidFill>
                          <a:effectLst/>
                          <a:latin typeface="Calibri" panose="020F0502020204030204" pitchFamily="34" charset="0"/>
                        </a:rPr>
                        <a:t>Unterstützung bei Reklamationen, bei Gewährleistungs- oder Schadenersatzansprüchen</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1" i="0" u="none" strike="noStrike" dirty="0">
                          <a:solidFill>
                            <a:srgbClr val="000000"/>
                          </a:solidFill>
                          <a:effectLst/>
                          <a:latin typeface="Calibri" panose="020F0502020204030204" pitchFamily="34" charset="0"/>
                        </a:rPr>
                        <a:t>72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77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76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73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62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299590">
                <a:tc>
                  <a:txBody>
                    <a:bodyPr/>
                    <a:lstStyle/>
                    <a:p>
                      <a:pPr marL="36000" algn="l" fontAlgn="ctr"/>
                      <a:r>
                        <a:rPr lang="de-AT" sz="1000" b="0" i="0" u="none" strike="noStrike" dirty="0">
                          <a:solidFill>
                            <a:srgbClr val="000000"/>
                          </a:solidFill>
                          <a:effectLst/>
                          <a:latin typeface="Calibri" panose="020F0502020204030204" pitchFamily="34" charset="0"/>
                        </a:rPr>
                        <a:t>Beratung, um bei Käufen oder Verträgen zum eigenen Recht zu kommen</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1" i="0" u="none" strike="noStrike" dirty="0">
                          <a:solidFill>
                            <a:srgbClr val="000000"/>
                          </a:solidFill>
                          <a:effectLst/>
                          <a:latin typeface="Calibri" panose="020F0502020204030204" pitchFamily="34" charset="0"/>
                        </a:rPr>
                        <a:t>55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62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57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48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53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313477">
                <a:tc>
                  <a:txBody>
                    <a:bodyPr/>
                    <a:lstStyle/>
                    <a:p>
                      <a:pPr marL="36000" algn="l" fontAlgn="ctr"/>
                      <a:r>
                        <a:rPr lang="de-AT" sz="1000" b="0" i="0" u="none" strike="noStrike" dirty="0">
                          <a:solidFill>
                            <a:srgbClr val="000000"/>
                          </a:solidFill>
                          <a:effectLst/>
                          <a:latin typeface="Calibri" panose="020F0502020204030204" pitchFamily="34" charset="0"/>
                        </a:rPr>
                        <a:t>günstige Angebote durch gemeinschaftliches Vorgehen durchsetzen, z.B. Energiekosten-Stopp, Einkaufsgemeinschaften</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1" i="0" u="none" strike="noStrike" dirty="0">
                          <a:solidFill>
                            <a:srgbClr val="000000"/>
                          </a:solidFill>
                          <a:effectLst/>
                          <a:latin typeface="Calibri" panose="020F0502020204030204" pitchFamily="34" charset="0"/>
                        </a:rPr>
                        <a:t>38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52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38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32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34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299590">
                <a:tc>
                  <a:txBody>
                    <a:bodyPr/>
                    <a:lstStyle/>
                    <a:p>
                      <a:pPr marL="36000" algn="l" fontAlgn="ctr"/>
                      <a:r>
                        <a:rPr lang="de-AT" sz="1000" b="0" i="0" u="none" strike="noStrike" dirty="0">
                          <a:solidFill>
                            <a:srgbClr val="000000"/>
                          </a:solidFill>
                          <a:effectLst/>
                          <a:latin typeface="Calibri" panose="020F0502020204030204" pitchFamily="34" charset="0"/>
                        </a:rPr>
                        <a:t>eine Mitglieder-Zeitschrift anbieten</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1" i="0" u="none" strike="noStrike" dirty="0">
                          <a:solidFill>
                            <a:srgbClr val="000000"/>
                          </a:solidFill>
                          <a:effectLst/>
                          <a:latin typeface="Calibri" panose="020F0502020204030204" pitchFamily="34" charset="0"/>
                        </a:rPr>
                        <a:t>24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36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25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17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22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299590">
                <a:tc>
                  <a:txBody>
                    <a:bodyPr/>
                    <a:lstStyle/>
                    <a:p>
                      <a:pPr marL="36000" algn="l" fontAlgn="ctr"/>
                      <a:r>
                        <a:rPr lang="de-AT" sz="1000" b="0" i="0" u="none" strike="noStrike" dirty="0">
                          <a:solidFill>
                            <a:srgbClr val="000000"/>
                          </a:solidFill>
                          <a:effectLst/>
                          <a:latin typeface="Calibri" panose="020F0502020204030204" pitchFamily="34" charset="0"/>
                        </a:rPr>
                        <a:t>die Interessen der Konsumenten bei Gesetzesentwürfen vertreten</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1" i="0" u="none" strike="noStrike" dirty="0">
                          <a:solidFill>
                            <a:srgbClr val="000000"/>
                          </a:solidFill>
                          <a:effectLst/>
                          <a:latin typeface="Calibri" panose="020F0502020204030204" pitchFamily="34" charset="0"/>
                        </a:rPr>
                        <a:t>59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65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65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55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51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299590">
                <a:tc>
                  <a:txBody>
                    <a:bodyPr/>
                    <a:lstStyle/>
                    <a:p>
                      <a:pPr marL="36000" algn="l" fontAlgn="ctr"/>
                      <a:r>
                        <a:rPr lang="de-AT" sz="1000" b="0" i="0" u="none" strike="noStrike" dirty="0">
                          <a:solidFill>
                            <a:srgbClr val="000000"/>
                          </a:solidFill>
                          <a:effectLst/>
                          <a:latin typeface="Calibri" panose="020F0502020204030204" pitchFamily="34" charset="0"/>
                        </a:rPr>
                        <a:t>die Interessen der einheimischen Konsumenten auch auf EU-Ebene vertreten</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1" i="0" u="none" strike="noStrike" dirty="0">
                          <a:solidFill>
                            <a:srgbClr val="000000"/>
                          </a:solidFill>
                          <a:effectLst/>
                          <a:latin typeface="Calibri" panose="020F0502020204030204" pitchFamily="34" charset="0"/>
                        </a:rPr>
                        <a:t>54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63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56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51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49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299590">
                <a:tc>
                  <a:txBody>
                    <a:bodyPr/>
                    <a:lstStyle/>
                    <a:p>
                      <a:pPr marL="36000" algn="l" fontAlgn="ctr"/>
                      <a:r>
                        <a:rPr lang="de-AT" sz="1000" b="0" i="0" u="none" strike="noStrike" dirty="0">
                          <a:solidFill>
                            <a:srgbClr val="000000"/>
                          </a:solidFill>
                          <a:effectLst/>
                          <a:latin typeface="Calibri" panose="020F0502020204030204" pitchFamily="34" charset="0"/>
                        </a:rPr>
                        <a:t>eine Website mit vollem Zugang für die Mitglieder haben</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1" i="0" u="none" strike="noStrike" dirty="0">
                          <a:solidFill>
                            <a:srgbClr val="000000"/>
                          </a:solidFill>
                          <a:effectLst/>
                          <a:latin typeface="Calibri" panose="020F0502020204030204" pitchFamily="34" charset="0"/>
                        </a:rPr>
                        <a:t>39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55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44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30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30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313477">
                <a:tc>
                  <a:txBody>
                    <a:bodyPr/>
                    <a:lstStyle/>
                    <a:p>
                      <a:pPr marL="36000" algn="l" fontAlgn="ctr"/>
                      <a:r>
                        <a:rPr lang="de-AT" sz="1000" b="0" i="0" u="none" strike="noStrike" dirty="0">
                          <a:solidFill>
                            <a:srgbClr val="000000"/>
                          </a:solidFill>
                          <a:effectLst/>
                          <a:latin typeface="Calibri" panose="020F0502020204030204" pitchFamily="34" charset="0"/>
                        </a:rPr>
                        <a:t>die Möglichkeit schaffen, dass sich Mitglieder miteinander austauschen können, z.B. durch Mitgliedertreffen oder über soziale Netzwerke</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1" i="0" u="none" strike="noStrike" dirty="0">
                          <a:solidFill>
                            <a:srgbClr val="000000"/>
                          </a:solidFill>
                          <a:effectLst/>
                          <a:latin typeface="Calibri" panose="020F0502020204030204" pitchFamily="34" charset="0"/>
                        </a:rPr>
                        <a:t>29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39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29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23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30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299590">
                <a:tc>
                  <a:txBody>
                    <a:bodyPr/>
                    <a:lstStyle/>
                    <a:p>
                      <a:pPr marL="36000" algn="l" fontAlgn="ctr"/>
                      <a:r>
                        <a:rPr lang="de-AT" sz="1000" b="0" i="0" u="none" strike="noStrike" dirty="0">
                          <a:solidFill>
                            <a:srgbClr val="000000"/>
                          </a:solidFill>
                          <a:effectLst/>
                          <a:latin typeface="Calibri" panose="020F0502020204030204" pitchFamily="34" charset="0"/>
                        </a:rPr>
                        <a:t>anderes</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1" i="0" u="none" strike="noStrike" dirty="0">
                          <a:solidFill>
                            <a:srgbClr val="000000"/>
                          </a:solidFill>
                          <a:effectLst/>
                          <a:latin typeface="Calibri" panose="020F0502020204030204" pitchFamily="34" charset="0"/>
                        </a:rPr>
                        <a:t>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299590">
                <a:tc>
                  <a:txBody>
                    <a:bodyPr/>
                    <a:lstStyle/>
                    <a:p>
                      <a:pPr marL="36000" algn="l" fontAlgn="ctr"/>
                      <a:r>
                        <a:rPr lang="de-AT" sz="1000" b="0" i="0" u="none" strike="noStrike" dirty="0">
                          <a:solidFill>
                            <a:srgbClr val="000000"/>
                          </a:solidFill>
                          <a:effectLst/>
                          <a:latin typeface="Calibri" panose="020F0502020204030204" pitchFamily="34" charset="0"/>
                        </a:rPr>
                        <a:t>weiß nicht, nichts, keine Angabe</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1" i="0" u="none" strike="noStrike" dirty="0">
                          <a:solidFill>
                            <a:srgbClr val="000000"/>
                          </a:solidFill>
                          <a:effectLst/>
                          <a:latin typeface="Calibri" panose="020F0502020204030204" pitchFamily="34" charset="0"/>
                        </a:rPr>
                        <a:t>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a:solidFill>
                            <a:srgbClr val="000000"/>
                          </a:solidFill>
                          <a:effectLst/>
                          <a:latin typeface="Calibri" panose="020F0502020204030204" pitchFamily="34" charset="0"/>
                        </a:rPr>
                        <a:t>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de-AT" sz="1000" b="0" i="0" u="none" strike="noStrike" dirty="0">
                          <a:solidFill>
                            <a:srgbClr val="000000"/>
                          </a:solidFill>
                          <a:effectLst/>
                          <a:latin typeface="Calibri" panose="020F0502020204030204" pitchFamily="34" charset="0"/>
                        </a:rPr>
                        <a:t>14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1637240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ChangeArrowheads="1"/>
          </p:cNvSpPr>
          <p:nvPr/>
        </p:nvSpPr>
        <p:spPr bwMode="auto">
          <a:xfrm>
            <a:off x="517575" y="1717380"/>
            <a:ext cx="8181875" cy="2144177"/>
          </a:xfrm>
          <a:prstGeom prst="rect">
            <a:avLst/>
          </a:prstGeom>
          <a:noFill/>
          <a:ln w="38100" algn="ctr">
            <a:solidFill>
              <a:srgbClr val="A8C4D6"/>
            </a:solidFill>
            <a:miter lim="800000"/>
            <a:headEnd/>
            <a:tailEnd/>
          </a:ln>
          <a:effectLst/>
          <a:extLst/>
        </p:spPr>
        <p:txBody>
          <a:bodyPr wrap="square" numCol="1" anchor="ctr">
            <a:spAutoFit/>
          </a:bodyPr>
          <a:lstStyle/>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Informationen </a:t>
            </a:r>
            <a:r>
              <a:rPr lang="de-AT" altLang="de-DE" sz="1200" b="0" dirty="0">
                <a:solidFill>
                  <a:srgbClr val="333333"/>
                </a:solidFill>
                <a:latin typeface="Calibri" panose="020F0502020204030204" pitchFamily="34" charset="0"/>
              </a:rPr>
              <a:t>sollten kostenlos für alle zugänglich sein (5)</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Ansprechportal </a:t>
            </a:r>
            <a:r>
              <a:rPr lang="de-AT" altLang="de-DE" sz="1200" b="0" dirty="0">
                <a:solidFill>
                  <a:srgbClr val="333333"/>
                </a:solidFill>
                <a:latin typeface="Calibri" panose="020F0502020204030204" pitchFamily="34" charset="0"/>
              </a:rPr>
              <a:t>bei allen Fragen von Arbeitnehmern</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Auf </a:t>
            </a:r>
            <a:r>
              <a:rPr lang="de-AT" altLang="de-DE" sz="1200" b="0" dirty="0">
                <a:solidFill>
                  <a:srgbClr val="333333"/>
                </a:solidFill>
                <a:latin typeface="Calibri" panose="020F0502020204030204" pitchFamily="34" charset="0"/>
              </a:rPr>
              <a:t>Öko-Standard hinweisen</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Firmen </a:t>
            </a:r>
            <a:r>
              <a:rPr lang="de-AT" altLang="de-DE" sz="1200" b="0" dirty="0">
                <a:solidFill>
                  <a:srgbClr val="333333"/>
                </a:solidFill>
                <a:latin typeface="Calibri" panose="020F0502020204030204" pitchFamily="34" charset="0"/>
              </a:rPr>
              <a:t>nennen</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Für </a:t>
            </a:r>
            <a:r>
              <a:rPr lang="de-AT" altLang="de-DE" sz="1200" b="0" dirty="0">
                <a:solidFill>
                  <a:srgbClr val="333333"/>
                </a:solidFill>
                <a:latin typeface="Calibri" panose="020F0502020204030204" pitchFamily="34" charset="0"/>
              </a:rPr>
              <a:t>niedrigere Mieten einsetzen</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Produktinformationen </a:t>
            </a:r>
            <a:r>
              <a:rPr lang="de-AT" altLang="de-DE" sz="1200" b="0" dirty="0">
                <a:solidFill>
                  <a:srgbClr val="333333"/>
                </a:solidFill>
                <a:latin typeface="Calibri" panose="020F0502020204030204" pitchFamily="34" charset="0"/>
              </a:rPr>
              <a:t>gegen geringe Gebühr auf Webseite freischalten</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Unabhängig </a:t>
            </a:r>
            <a:r>
              <a:rPr lang="de-AT" altLang="de-DE" sz="1200" b="0" dirty="0">
                <a:solidFill>
                  <a:srgbClr val="333333"/>
                </a:solidFill>
                <a:latin typeface="Calibri" panose="020F0502020204030204" pitchFamily="34" charset="0"/>
              </a:rPr>
              <a:t>sein</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Vernetzung </a:t>
            </a:r>
            <a:r>
              <a:rPr lang="de-AT" altLang="de-DE" sz="1200" b="0" dirty="0">
                <a:solidFill>
                  <a:srgbClr val="333333"/>
                </a:solidFill>
                <a:latin typeface="Calibri" panose="020F0502020204030204" pitchFamily="34" charset="0"/>
              </a:rPr>
              <a:t>der Vereine auf europäischer Ebene - langfristig: EU-Konsumentenschutz</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Zeit </a:t>
            </a:r>
            <a:r>
              <a:rPr lang="de-AT" altLang="de-DE" sz="1200" b="0" dirty="0">
                <a:solidFill>
                  <a:srgbClr val="333333"/>
                </a:solidFill>
                <a:latin typeface="Calibri" panose="020F0502020204030204" pitchFamily="34" charset="0"/>
              </a:rPr>
              <a:t>für Mitglieder haben</a:t>
            </a:r>
          </a:p>
          <a:p>
            <a:pPr marL="196850" indent="-196850">
              <a:lnSpc>
                <a:spcPts val="1600"/>
              </a:lnSpc>
              <a:buFont typeface="Arial" panose="020B0604020202020204" pitchFamily="34" charset="0"/>
              <a:buChar char="•"/>
            </a:pPr>
            <a:endParaRPr lang="de-AT" altLang="de-DE" sz="1200" b="0" dirty="0">
              <a:solidFill>
                <a:srgbClr val="333333"/>
              </a:solidFill>
              <a:latin typeface="Calibri" panose="020F0502020204030204" pitchFamily="34" charset="0"/>
            </a:endParaRPr>
          </a:p>
        </p:txBody>
      </p:sp>
      <p:sp>
        <p:nvSpPr>
          <p:cNvPr id="2" name="Textfeld 1"/>
          <p:cNvSpPr txBox="1"/>
          <p:nvPr/>
        </p:nvSpPr>
        <p:spPr>
          <a:xfrm>
            <a:off x="4608513" y="937276"/>
            <a:ext cx="3977377" cy="276999"/>
          </a:xfrm>
          <a:prstGeom prst="rect">
            <a:avLst/>
          </a:prstGeom>
          <a:noFill/>
        </p:spPr>
        <p:txBody>
          <a:bodyPr wrap="square" rtlCol="0">
            <a:spAutoFit/>
          </a:bodyPr>
          <a:lstStyle/>
          <a:p>
            <a:endParaRPr lang="de-AT" sz="1200" dirty="0"/>
          </a:p>
        </p:txBody>
      </p:sp>
      <p:sp>
        <p:nvSpPr>
          <p:cNvPr id="3"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b="0" dirty="0" smtClean="0">
                <a:solidFill>
                  <a:srgbClr val="666666"/>
                </a:solidFill>
                <a:latin typeface="Calibri" panose="020F0502020204030204" pitchFamily="34" charset="0"/>
              </a:rPr>
              <a:t>Ziffer in der Klammer </a:t>
            </a:r>
            <a:r>
              <a:rPr lang="de-DE" altLang="de-DE" sz="800" b="0" dirty="0">
                <a:solidFill>
                  <a:srgbClr val="666666"/>
                </a:solidFill>
                <a:latin typeface="Calibri" panose="020F0502020204030204" pitchFamily="34" charset="0"/>
              </a:rPr>
              <a:t>entspricht der Häufigkeit der Nennungen</a:t>
            </a:r>
            <a:endParaRPr lang="de-DE" altLang="de-DE" sz="800" b="0" dirty="0">
              <a:solidFill>
                <a:schemeClr val="folHlink"/>
              </a:solidFill>
              <a:latin typeface="Calibri" panose="020F0502020204030204" pitchFamily="34" charset="0"/>
            </a:endParaRPr>
          </a:p>
        </p:txBody>
      </p:sp>
      <p:sp>
        <p:nvSpPr>
          <p:cNvPr id="9" name="Titel 8"/>
          <p:cNvSpPr>
            <a:spLocks noGrp="1"/>
          </p:cNvSpPr>
          <p:nvPr>
            <p:ph type="title"/>
          </p:nvPr>
        </p:nvSpPr>
        <p:spPr/>
        <p:txBody>
          <a:bodyPr/>
          <a:lstStyle/>
          <a:p>
            <a:r>
              <a:rPr lang="de-AT" dirty="0"/>
              <a:t>Sonstige </a:t>
            </a:r>
            <a:r>
              <a:rPr lang="de-AT" dirty="0" smtClean="0"/>
              <a:t>Nennungen</a:t>
            </a:r>
            <a:r>
              <a:rPr lang="de-AT" dirty="0"/>
              <a:t/>
            </a:r>
            <a:br>
              <a:rPr lang="de-AT" dirty="0"/>
            </a:br>
            <a:endParaRPr lang="de-AT" dirty="0"/>
          </a:p>
        </p:txBody>
      </p:sp>
      <p:sp>
        <p:nvSpPr>
          <p:cNvPr id="8" name="Ellipse 7"/>
          <p:cNvSpPr/>
          <p:nvPr/>
        </p:nvSpPr>
        <p:spPr bwMode="auto">
          <a:xfrm>
            <a:off x="7927882" y="1552431"/>
            <a:ext cx="987339" cy="894522"/>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2400" b="1" i="0" u="none" strike="noStrike" cap="none" normalizeH="0" baseline="0" smtClean="0">
              <a:ln>
                <a:noFill/>
              </a:ln>
              <a:solidFill>
                <a:srgbClr val="000000"/>
              </a:solidFill>
              <a:effectLst/>
              <a:latin typeface="Verdana" pitchFamily="34" charset="0"/>
            </a:endParaRP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9550" y="1707516"/>
            <a:ext cx="667786" cy="667786"/>
          </a:xfrm>
          <a:prstGeom prst="rect">
            <a:avLst/>
          </a:prstGeom>
        </p:spPr>
      </p:pic>
    </p:spTree>
    <p:extLst>
      <p:ext uri="{BB962C8B-B14F-4D97-AF65-F5344CB8AC3E}">
        <p14:creationId xmlns:p14="http://schemas.microsoft.com/office/powerpoint/2010/main" val="2632225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5266" name="Group 66"/>
          <p:cNvGraphicFramePr>
            <a:graphicFrameLocks noGrp="1"/>
          </p:cNvGraphicFramePr>
          <p:nvPr>
            <p:extLst>
              <p:ext uri="{D42A27DB-BD31-4B8C-83A1-F6EECF244321}">
                <p14:modId xmlns:p14="http://schemas.microsoft.com/office/powerpoint/2010/main" val="703347136"/>
              </p:ext>
            </p:extLst>
          </p:nvPr>
        </p:nvGraphicFramePr>
        <p:xfrm>
          <a:off x="481013" y="1052513"/>
          <a:ext cx="8218487" cy="4197582"/>
        </p:xfrm>
        <a:graphic>
          <a:graphicData uri="http://schemas.openxmlformats.org/drawingml/2006/table">
            <a:tbl>
              <a:tblPr/>
              <a:tblGrid>
                <a:gridCol w="541337"/>
                <a:gridCol w="7677150"/>
              </a:tblGrid>
              <a:tr h="517669">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1</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tabLst>
                          <a:tab pos="625475" algn="l"/>
                        </a:tabLst>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tabLst>
                          <a:tab pos="625475" algn="l"/>
                        </a:tabLst>
                        <a:defRPr sz="1400">
                          <a:solidFill>
                            <a:srgbClr val="000000"/>
                          </a:solidFill>
                          <a:latin typeface="Verdana" panose="020B0604030504040204" pitchFamily="34" charset="0"/>
                        </a:defRPr>
                      </a:lvl2pPr>
                      <a:lvl3pPr marL="1143000" indent="-228600" algn="l" eaLnBrk="0" hangingPunct="0">
                        <a:spcBef>
                          <a:spcPct val="20000"/>
                        </a:spcBef>
                        <a:tabLst>
                          <a:tab pos="625475" algn="l"/>
                        </a:tabLst>
                        <a:defRPr sz="1200">
                          <a:solidFill>
                            <a:srgbClr val="000000"/>
                          </a:solidFill>
                          <a:latin typeface="Verdana" panose="020B0604030504040204" pitchFamily="34" charset="0"/>
                        </a:defRPr>
                      </a:lvl3pPr>
                      <a:lvl4pPr marL="1600200" indent="-228600" algn="l" eaLnBrk="0" hangingPunct="0">
                        <a:spcBef>
                          <a:spcPct val="20000"/>
                        </a:spcBef>
                        <a:tabLst>
                          <a:tab pos="625475" algn="l"/>
                        </a:tabLst>
                        <a:defRPr sz="1000">
                          <a:solidFill>
                            <a:srgbClr val="000000"/>
                          </a:solidFill>
                          <a:latin typeface="Verdana" panose="020B0604030504040204" pitchFamily="34" charset="0"/>
                        </a:defRPr>
                      </a:lvl4pPr>
                      <a:lvl5pPr marL="2057400" indent="-228600" algn="l" eaLnBrk="0" hangingPunct="0">
                        <a:spcBef>
                          <a:spcPct val="20000"/>
                        </a:spcBef>
                        <a:tabLst>
                          <a:tab pos="625475" algn="l"/>
                        </a:tabLst>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25475" algn="l"/>
                        </a:tabLst>
                        <a:defRPr/>
                      </a:pPr>
                      <a:r>
                        <a:rPr kumimoji="0" lang="de-AT" altLang="de-DE" sz="1200" b="1" i="0" u="none" strike="noStrike" cap="none" normalizeH="0" baseline="0" dirty="0" smtClean="0">
                          <a:ln>
                            <a:noFill/>
                          </a:ln>
                          <a:solidFill>
                            <a:schemeClr val="tx1"/>
                          </a:solidFill>
                          <a:effectLst/>
                          <a:latin typeface="Calibri" panose="020F0502020204030204" pitchFamily="34" charset="0"/>
                        </a:rPr>
                        <a:t>18 %</a:t>
                      </a:r>
                      <a:r>
                        <a:rPr kumimoji="0" lang="de-AT" altLang="de-DE" sz="1200" b="0" i="0" u="none" strike="noStrike" cap="none" normalizeH="0" baseline="0" dirty="0" smtClean="0">
                          <a:ln>
                            <a:noFill/>
                          </a:ln>
                          <a:solidFill>
                            <a:schemeClr val="tx1"/>
                          </a:solidFill>
                          <a:effectLst/>
                          <a:latin typeface="Calibri" panose="020F0502020204030204" pitchFamily="34" charset="0"/>
                        </a:rPr>
                        <a:t> der Österreicherinnen und Österreicher können sich gut bzw. </a:t>
                      </a:r>
                      <a:r>
                        <a:rPr kumimoji="0" lang="de-AT" altLang="de-DE" sz="1200" b="1" i="0" u="none" strike="noStrike" cap="none" normalizeH="0" baseline="0" dirty="0" smtClean="0">
                          <a:ln>
                            <a:noFill/>
                          </a:ln>
                          <a:solidFill>
                            <a:schemeClr val="tx1"/>
                          </a:solidFill>
                          <a:effectLst/>
                          <a:latin typeface="Calibri" panose="020F0502020204030204" pitchFamily="34" charset="0"/>
                        </a:rPr>
                        <a:t>„sicher“ vorstellen, Mitglied einer Konsumenten-organisation</a:t>
                      </a:r>
                      <a:r>
                        <a:rPr kumimoji="0" lang="de-AT" altLang="de-DE" sz="1200" b="0" i="0" u="none" strike="noStrike" cap="none" normalizeH="0" baseline="0" dirty="0" smtClean="0">
                          <a:ln>
                            <a:noFill/>
                          </a:ln>
                          <a:solidFill>
                            <a:schemeClr val="tx1"/>
                          </a:solidFill>
                          <a:effectLst/>
                          <a:latin typeface="Calibri" panose="020F0502020204030204" pitchFamily="34" charset="0"/>
                        </a:rPr>
                        <a:t> zu werden, wenn diese die von ihnen erwarteten Leistungen und Unterstützungen anbietet. Ein weiteres Drittel gab an, dass für sie eine solche Mitgliedschaft „eher schon“ in Betracht kommt. Drei von zehn Befragten schließen eine solche ebenfalls nicht grundsätzlich aus – für sie wäre aber letztlich entscheidend, wie teuer die Mitgliedschaft ist. Letzteres ist durchaus nicht nur für die Kleinverdiener/innen relevant; auch bei den oberen Einkommensgruppen spielen die Kosten für zumindest jede/n Vierte/n eine Rolle. </a:t>
                      </a:r>
                      <a:r>
                        <a:rPr kumimoji="0" lang="de-AT" altLang="de-DE" sz="1200" b="1" i="0" u="none" strike="noStrike" cap="none" normalizeH="0" baseline="0" dirty="0" smtClean="0">
                          <a:ln>
                            <a:noFill/>
                          </a:ln>
                          <a:solidFill>
                            <a:schemeClr val="tx1"/>
                          </a:solidFill>
                          <a:effectLst/>
                          <a:latin typeface="Calibri" panose="020F0502020204030204" pitchFamily="34" charset="0"/>
                        </a:rPr>
                        <a:t>Das erweiterte Gesamtpotenzial</a:t>
                      </a:r>
                      <a:r>
                        <a:rPr kumimoji="0" lang="de-AT" altLang="de-DE" sz="1200" b="0" i="0" u="none" strike="noStrike" cap="none" normalizeH="0" baseline="0" dirty="0" smtClean="0">
                          <a:ln>
                            <a:noFill/>
                          </a:ln>
                          <a:solidFill>
                            <a:schemeClr val="tx1"/>
                          </a:solidFill>
                          <a:effectLst/>
                          <a:latin typeface="Calibri" panose="020F0502020204030204" pitchFamily="34" charset="0"/>
                        </a:rPr>
                        <a:t>, das alle diese Gruppen umfasst, </a:t>
                      </a:r>
                      <a:r>
                        <a:rPr kumimoji="0" lang="de-AT" altLang="de-DE" sz="1200" b="1" i="0" u="none" strike="noStrike" cap="none" normalizeH="0" baseline="0" dirty="0" smtClean="0">
                          <a:ln>
                            <a:noFill/>
                          </a:ln>
                          <a:solidFill>
                            <a:schemeClr val="tx1"/>
                          </a:solidFill>
                          <a:effectLst/>
                          <a:latin typeface="Calibri" panose="020F0502020204030204" pitchFamily="34" charset="0"/>
                        </a:rPr>
                        <a:t>ist ausgesprochen hoch</a:t>
                      </a:r>
                      <a:r>
                        <a:rPr kumimoji="0" lang="de-AT" altLang="de-DE" sz="1200" b="0" i="0" u="none" strike="noStrike" cap="none" normalizeH="0" baseline="0" dirty="0" smtClean="0">
                          <a:ln>
                            <a:noFill/>
                          </a:ln>
                          <a:solidFill>
                            <a:schemeClr val="tx1"/>
                          </a:solidFill>
                          <a:effectLst/>
                          <a:latin typeface="Calibri" panose="020F0502020204030204" pitchFamily="34" charset="0"/>
                        </a:rPr>
                        <a:t>. Nur ein Fünftel der Bevölkerung schließt eine Mitgliedschaft von vornherein aus.</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728618">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2</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Überdurchschnittliches Interesse an einer Mitgliedschaft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bekunden: Männer, 30- bis 39-Jährige, 50- bis 59-Jährige sowie  Mehrpersonen-Haushalte respektive Haushalte mit einem Kind bzw. mit Kindern. Bei den unter 30-Jährigen ist das Potenzial ebenfalls durchaus groß – bei ihnen überwiegen aber die eher schwächeren Bekundungen („eher schon“, „je nach Kosten“); kategorisch ausgeschlossen wurde eine Mitgliedschaft auch seitens dieser Gruppe von nur einem Fünftel. Am vergleichsweise geringsten ist das Interesse daran bei den älteren Menschen: Seitens der ab 70-Jährigen besteht daran bei vier von zehn Personen kein Interesse mehr. Etwas unter dem Schnitt rangiert die Bereitschaft zu einer Mit-</a:t>
                      </a:r>
                      <a:r>
                        <a:rPr kumimoji="0" lang="de-AT" altLang="de-DE" sz="1200" b="0" i="0" u="none" strike="noStrike" cap="none" normalizeH="0" baseline="0" dirty="0" err="1" smtClean="0">
                          <a:ln>
                            <a:noFill/>
                          </a:ln>
                          <a:solidFill>
                            <a:schemeClr val="tx1"/>
                          </a:solidFill>
                          <a:effectLst/>
                          <a:latin typeface="Calibri" panose="020F0502020204030204" pitchFamily="34" charset="0"/>
                          <a:cs typeface="Times New Roman" panose="02020603050405020304" pitchFamily="18" charset="0"/>
                        </a:rPr>
                        <a:t>gliedschaft</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auch bei der unteren Bildungsschicht (Pflichtschulabsolvent/innen); aber selbst von diesen schließen eine solche nur knapp drei von zehn Befragten aus. Personen mit Migrationshintergrund rangieren bezüglich ihrer Bereitschaft annähernd im Schnitt - nur bei der ersten Zuwanderergeneration gibt es dafür etwas weniger Interesse.</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545743">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3</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Seitens der Befragten, die mit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Konsumentenschutz spontan den KVI assoziierten</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sagten 28 %, dass sie sich eine Mit-</a:t>
                      </a:r>
                      <a:r>
                        <a:rPr kumimoji="0" lang="de-AT" altLang="de-DE" sz="1200" b="0" i="0" u="none" strike="noStrike" cap="none" normalizeH="0" baseline="0" dirty="0" err="1" smtClean="0">
                          <a:ln>
                            <a:noFill/>
                          </a:ln>
                          <a:solidFill>
                            <a:schemeClr val="tx1"/>
                          </a:solidFill>
                          <a:effectLst/>
                          <a:latin typeface="Calibri" panose="020F0502020204030204" pitchFamily="34" charset="0"/>
                          <a:cs typeface="Times New Roman" panose="02020603050405020304" pitchFamily="18" charset="0"/>
                        </a:rPr>
                        <a:t>gliedschaft</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„sicher vorstellen“ können; weitere 37 % „eher schon“ und ein Viertel je nach den Kosten. Nur 11 % dieser Gruppe schließt eine Mitgliedschaft aus. Annähernd ebenso verbreitet ist das Potenzial bei jenen, die den VKI zumindest bei der gestützten Abfrage als ihnen bekannt erklärten. </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
        <p:nvSpPr>
          <p:cNvPr id="14364" name="Rectangle 25"/>
          <p:cNvSpPr>
            <a:spLocks noGrp="1" noChangeArrowheads="1"/>
          </p:cNvSpPr>
          <p:nvPr>
            <p:ph type="title" idx="4294967295"/>
          </p:nvPr>
        </p:nvSpPr>
        <p:spPr>
          <a:noFill/>
        </p:spPr>
        <p:txBody>
          <a:bodyPr/>
          <a:lstStyle/>
          <a:p>
            <a:pPr eaLnBrk="1" hangingPunct="1"/>
            <a:r>
              <a:rPr lang="de-AT" altLang="de-DE" dirty="0" smtClean="0"/>
              <a:t>Mitglieder-Potenzial für eine Konsumentenorganisation</a:t>
            </a:r>
          </a:p>
        </p:txBody>
      </p:sp>
    </p:spTree>
    <p:extLst>
      <p:ext uri="{BB962C8B-B14F-4D97-AF65-F5344CB8AC3E}">
        <p14:creationId xmlns:p14="http://schemas.microsoft.com/office/powerpoint/2010/main" val="343873806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F8: </a:t>
            </a:r>
            <a:r>
              <a:rPr lang="de-AT" altLang="de-DE" sz="900" b="0" dirty="0" smtClean="0">
                <a:solidFill>
                  <a:schemeClr val="folHlink"/>
                </a:solidFill>
                <a:latin typeface="Calibri" panose="020F0502020204030204" pitchFamily="34" charset="0"/>
              </a:rPr>
              <a:t>Können Sie sich grundsätzlich vorstellen, Mitglied einer Konsumentenorganisation zu werden, wenn diese die von Ihnen gewünschten Leistungen anbietet? </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a:t>Mitglieder-Potenzial für eine </a:t>
            </a:r>
            <a:r>
              <a:rPr lang="de-AT" altLang="de-DE" dirty="0" err="1" smtClean="0"/>
              <a:t>Konsumentenorganisation</a:t>
            </a:r>
            <a:r>
              <a:rPr lang="de-AT" dirty="0" err="1" smtClean="0">
                <a:solidFill>
                  <a:schemeClr val="bg1"/>
                </a:solidFill>
              </a:rPr>
              <a:t>M</a:t>
            </a:r>
            <a:r>
              <a:rPr lang="de-AT" dirty="0" smtClean="0">
                <a:solidFill>
                  <a:schemeClr val="bg1"/>
                </a:solidFill>
              </a:rPr>
              <a:t> in Konsumentenorganisation</a:t>
            </a:r>
            <a:r>
              <a:rPr lang="de-AT" dirty="0">
                <a:solidFill>
                  <a:schemeClr val="bg1"/>
                </a:solidFill>
              </a:rPr>
              <a:t/>
            </a:r>
            <a:br>
              <a:rPr lang="de-AT" dirty="0">
                <a:solidFill>
                  <a:schemeClr val="bg1"/>
                </a:solidFill>
              </a:rPr>
            </a:br>
            <a:endParaRPr lang="de-AT" dirty="0">
              <a:solidFill>
                <a:schemeClr val="bg1"/>
              </a:solidFill>
            </a:endParaRPr>
          </a:p>
        </p:txBody>
      </p:sp>
      <p:pic>
        <p:nvPicPr>
          <p:cNvPr id="3" name="Grafik 2"/>
          <p:cNvPicPr>
            <a:picLocks noChangeAspect="1"/>
          </p:cNvPicPr>
          <p:nvPr/>
        </p:nvPicPr>
        <p:blipFill>
          <a:blip r:embed="rId3"/>
          <a:stretch>
            <a:fillRect/>
          </a:stretch>
        </p:blipFill>
        <p:spPr>
          <a:xfrm>
            <a:off x="1339062" y="1282818"/>
            <a:ext cx="6395258" cy="5035732"/>
          </a:xfrm>
          <a:prstGeom prst="rect">
            <a:avLst/>
          </a:prstGeom>
        </p:spPr>
      </p:pic>
    </p:spTree>
    <p:extLst>
      <p:ext uri="{BB962C8B-B14F-4D97-AF65-F5344CB8AC3E}">
        <p14:creationId xmlns:p14="http://schemas.microsoft.com/office/powerpoint/2010/main" val="1026565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5266" name="Group 66"/>
          <p:cNvGraphicFramePr>
            <a:graphicFrameLocks noGrp="1"/>
          </p:cNvGraphicFramePr>
          <p:nvPr>
            <p:extLst>
              <p:ext uri="{D42A27DB-BD31-4B8C-83A1-F6EECF244321}">
                <p14:modId xmlns:p14="http://schemas.microsoft.com/office/powerpoint/2010/main" val="3352293608"/>
              </p:ext>
            </p:extLst>
          </p:nvPr>
        </p:nvGraphicFramePr>
        <p:xfrm>
          <a:off x="515938" y="945052"/>
          <a:ext cx="8218487" cy="5291976"/>
        </p:xfrm>
        <a:graphic>
          <a:graphicData uri="http://schemas.openxmlformats.org/drawingml/2006/table">
            <a:tbl>
              <a:tblPr/>
              <a:tblGrid>
                <a:gridCol w="541337"/>
                <a:gridCol w="7677150"/>
              </a:tblGrid>
              <a:tr h="517669">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1</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tabLst>
                          <a:tab pos="625475" algn="l"/>
                        </a:tabLst>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tabLst>
                          <a:tab pos="625475" algn="l"/>
                        </a:tabLst>
                        <a:defRPr sz="1400">
                          <a:solidFill>
                            <a:srgbClr val="000000"/>
                          </a:solidFill>
                          <a:latin typeface="Verdana" panose="020B0604030504040204" pitchFamily="34" charset="0"/>
                        </a:defRPr>
                      </a:lvl2pPr>
                      <a:lvl3pPr marL="1143000" indent="-228600" algn="l" eaLnBrk="0" hangingPunct="0">
                        <a:spcBef>
                          <a:spcPct val="20000"/>
                        </a:spcBef>
                        <a:tabLst>
                          <a:tab pos="625475" algn="l"/>
                        </a:tabLst>
                        <a:defRPr sz="1200">
                          <a:solidFill>
                            <a:srgbClr val="000000"/>
                          </a:solidFill>
                          <a:latin typeface="Verdana" panose="020B0604030504040204" pitchFamily="34" charset="0"/>
                        </a:defRPr>
                      </a:lvl3pPr>
                      <a:lvl4pPr marL="1600200" indent="-228600" algn="l" eaLnBrk="0" hangingPunct="0">
                        <a:spcBef>
                          <a:spcPct val="20000"/>
                        </a:spcBef>
                        <a:tabLst>
                          <a:tab pos="625475" algn="l"/>
                        </a:tabLst>
                        <a:defRPr sz="1000">
                          <a:solidFill>
                            <a:srgbClr val="000000"/>
                          </a:solidFill>
                          <a:latin typeface="Verdana" panose="020B0604030504040204" pitchFamily="34" charset="0"/>
                        </a:defRPr>
                      </a:lvl4pPr>
                      <a:lvl5pPr marL="2057400" indent="-228600" algn="l" eaLnBrk="0" hangingPunct="0">
                        <a:spcBef>
                          <a:spcPct val="20000"/>
                        </a:spcBef>
                        <a:tabLst>
                          <a:tab pos="625475" algn="l"/>
                        </a:tabLst>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25475" algn="l"/>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rPr>
                        <a:t>Jene, die eine Mitgliedschaft bei einer Konsumentenorganisation nicht von vornherein bzw. kategorisch ausschlossen (ca. 80 % der Gesamtstichprobe), wurden gefragt, </a:t>
                      </a:r>
                      <a:r>
                        <a:rPr kumimoji="0" lang="de-AT" altLang="de-DE" sz="1200" b="1" i="0" u="none" strike="noStrike" cap="none" normalizeH="0" baseline="0" dirty="0" smtClean="0">
                          <a:ln>
                            <a:noFill/>
                          </a:ln>
                          <a:solidFill>
                            <a:schemeClr val="tx1"/>
                          </a:solidFill>
                          <a:effectLst/>
                          <a:latin typeface="Calibri" panose="020F0502020204030204" pitchFamily="34" charset="0"/>
                        </a:rPr>
                        <a:t>wie hoch ein Jahresmitgliedschaftsbeitrag für sie maximal sein dürfte</a:t>
                      </a:r>
                      <a:r>
                        <a:rPr kumimoji="0" lang="de-AT" altLang="de-DE" sz="1200" b="0" i="0" u="none" strike="noStrike" cap="none" normalizeH="0" baseline="0" dirty="0" smtClean="0">
                          <a:ln>
                            <a:noFill/>
                          </a:ln>
                          <a:solidFill>
                            <a:schemeClr val="tx1"/>
                          </a:solidFill>
                          <a:effectLst/>
                          <a:latin typeface="Calibri" panose="020F0502020204030204" pitchFamily="34" charset="0"/>
                        </a:rPr>
                        <a:t>, wenn die von ihnen erwarteten Leistungen angeboten werden. Eine Differenzierung der Antworten je nach individueller Leistungserwartung erübrigt sich hierbei, weil es dabei ohnehin ganz klare Schwerpunkte gibt, die vom Großteil der potenziellen Mitglieder gefordert werden. 10 Prozent der Gesamtgruppe sagten, dass sie dafür gar nichts zahlen würde; rund ebenso viele gaben sich dabei überfragt oder wollten keinen Betrag nennen – dieses Fünftel kann man aus dem engeren Interessentenkreis wohl weitgehend ausschließen. Damit bleiben von der Ausgangsstichprobe rund 60 %, die eine konkreten Betrag nannten.</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559444">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2</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Der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Mittelwert</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des akzeptablen Jahresbeitrags beläuft sich auf rund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40 Euro</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Der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Median</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liegt bei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30 Euro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d.h., dass die Hälfte der potenziellen Mitglieder maximal 30 Euro im Jahr dafür ausgeben würde, die andere Hälfte mehr als 30 Euro.</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545743">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3</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Sieht man sich die vorstellbaren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Mitgliedschaftsbeträge nach Kategorien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an, zeigt sich, dass ein Drittel der Befragten nicht mehr als 20 Euro im Jahr dafür ausgeben würde. Für 15 % wären bis zu 30 Euro akzeptabel, für 6 % bis zu 40 Euro. Insgesamt rund ein Viertel derer, für die Mitgliedschaftsbeiträge überhaupt in Frage kommen, würden dafür zumindest 50 Euro im Jahr zahlen. Bei einer Höhe von 60 Euro oder mehr wären es nicht einmal halb so viele (11 %), ab 80 Euro beliefe sich der Anteil auf 8 %, ab 100 Euro auf 6 %.</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1793515">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4</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Im Hinblick auf die als angemessen erachteten Jahresbeträge einer Mitgliedschaft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fallen die Unterschiede zwischen den einzelnen Bevölkerungssegmenten nicht allzu groß</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aus. Dies gilt sowohl für die einzelnen Alters-, Bildungs- und HH-Einkommensgruppen. Lediglich am obersten und untersten Rand der Einkommenskategorien unterscheiden sich die als akzeptabel gesehenen Beiträge deutlich (Durchschnittswerte: 34 versus 55 Euro). Sehr geringe Abweichungen in Bezug auf die Jahresbetragsobergrenzen gibt es auch zwischen jenen, für die Umweltschutz wichtig oder nicht so wichtig ist. Dasselbe gilt für Personen, die im Zusammenhang mit dem Konsumentenschutz den VKI spontan oder gestützt nannten oder von diesem zuvor noch nichts gehört haben. Zu berücksichtigen ist dabei aber, dass die an Umweltschutz besonders Interessierten und die über den VKI Informierten sich zu höheren Anteilen vorstellen können, Mitglied einer </a:t>
                      </a:r>
                      <a:r>
                        <a:rPr kumimoji="0" lang="de-AT" altLang="de-DE" sz="1200" b="0" i="0" u="none" strike="noStrike" cap="none" normalizeH="0" baseline="0" dirty="0" err="1" smtClean="0">
                          <a:ln>
                            <a:noFill/>
                          </a:ln>
                          <a:solidFill>
                            <a:schemeClr val="tx1"/>
                          </a:solidFill>
                          <a:effectLst/>
                          <a:latin typeface="Calibri" panose="020F0502020204030204" pitchFamily="34" charset="0"/>
                          <a:cs typeface="Times New Roman" panose="02020603050405020304" pitchFamily="18" charset="0"/>
                        </a:rPr>
                        <a:t>Konsumen-tenorganisation</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zu werden.</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
        <p:nvSpPr>
          <p:cNvPr id="14364" name="Rectangle 25"/>
          <p:cNvSpPr>
            <a:spLocks noGrp="1" noChangeArrowheads="1"/>
          </p:cNvSpPr>
          <p:nvPr>
            <p:ph type="title" idx="4294967295"/>
          </p:nvPr>
        </p:nvSpPr>
        <p:spPr>
          <a:noFill/>
        </p:spPr>
        <p:txBody>
          <a:bodyPr/>
          <a:lstStyle/>
          <a:p>
            <a:pPr eaLnBrk="1" hangingPunct="1"/>
            <a:r>
              <a:rPr lang="de-AT" altLang="de-DE" dirty="0" smtClean="0"/>
              <a:t>Finanzielle Obergrenze für eine Jahresmitgliedschaft</a:t>
            </a:r>
          </a:p>
        </p:txBody>
      </p:sp>
    </p:spTree>
    <p:extLst>
      <p:ext uri="{BB962C8B-B14F-4D97-AF65-F5344CB8AC3E}">
        <p14:creationId xmlns:p14="http://schemas.microsoft.com/office/powerpoint/2010/main" val="121922747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de-DE" altLang="de-DE" dirty="0"/>
              <a:t>Daten zur Untersuchung</a:t>
            </a:r>
          </a:p>
        </p:txBody>
      </p:sp>
      <p:sp>
        <p:nvSpPr>
          <p:cNvPr id="5123" name="Rectangle 5"/>
          <p:cNvSpPr>
            <a:spLocks noChangeArrowheads="1"/>
          </p:cNvSpPr>
          <p:nvPr/>
        </p:nvSpPr>
        <p:spPr bwMode="auto">
          <a:xfrm>
            <a:off x="356595" y="1206291"/>
            <a:ext cx="8229600" cy="544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tabLst>
                <a:tab pos="2857500" algn="l"/>
              </a:tabLst>
              <a:defRPr sz="2400" b="1">
                <a:solidFill>
                  <a:srgbClr val="000000"/>
                </a:solidFill>
                <a:latin typeface="Verdana" panose="020B0604030504040204" pitchFamily="34" charset="0"/>
              </a:defRPr>
            </a:lvl1pPr>
            <a:lvl2pPr marL="742950" indent="-285750" eaLnBrk="0" hangingPunct="0">
              <a:tabLst>
                <a:tab pos="2857500" algn="l"/>
              </a:tabLst>
              <a:defRPr sz="2400" b="1">
                <a:solidFill>
                  <a:srgbClr val="000000"/>
                </a:solidFill>
                <a:latin typeface="Verdana" panose="020B0604030504040204" pitchFamily="34" charset="0"/>
              </a:defRPr>
            </a:lvl2pPr>
            <a:lvl3pPr marL="1143000" indent="-228600" eaLnBrk="0" hangingPunct="0">
              <a:tabLst>
                <a:tab pos="2857500" algn="l"/>
              </a:tabLst>
              <a:defRPr sz="2400" b="1">
                <a:solidFill>
                  <a:srgbClr val="000000"/>
                </a:solidFill>
                <a:latin typeface="Verdana" panose="020B0604030504040204" pitchFamily="34" charset="0"/>
              </a:defRPr>
            </a:lvl3pPr>
            <a:lvl4pPr marL="1600200" indent="-228600" eaLnBrk="0" hangingPunct="0">
              <a:tabLst>
                <a:tab pos="2857500" algn="l"/>
              </a:tabLst>
              <a:defRPr sz="2400" b="1">
                <a:solidFill>
                  <a:srgbClr val="000000"/>
                </a:solidFill>
                <a:latin typeface="Verdana" panose="020B0604030504040204" pitchFamily="34" charset="0"/>
              </a:defRPr>
            </a:lvl4pPr>
            <a:lvl5pPr marL="2057400" indent="-228600" eaLnBrk="0" hangingPunct="0">
              <a:tabLst>
                <a:tab pos="2857500" algn="l"/>
              </a:tabLst>
              <a:defRPr sz="2400" b="1">
                <a:solidFill>
                  <a:srgbClr val="000000"/>
                </a:solidFill>
                <a:latin typeface="Verdana" panose="020B0604030504040204" pitchFamily="34" charset="0"/>
              </a:defRPr>
            </a:lvl5pPr>
            <a:lvl6pPr marL="2514600" indent="-228600" eaLnBrk="0" fontAlgn="base" hangingPunct="0">
              <a:spcBef>
                <a:spcPct val="0"/>
              </a:spcBef>
              <a:spcAft>
                <a:spcPct val="0"/>
              </a:spcAft>
              <a:tabLst>
                <a:tab pos="2857500" algn="l"/>
              </a:tabLs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tabLst>
                <a:tab pos="2857500" algn="l"/>
              </a:tabLs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tabLst>
                <a:tab pos="2857500" algn="l"/>
              </a:tabLs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tabLst>
                <a:tab pos="2857500" algn="l"/>
              </a:tabLst>
              <a:defRPr sz="2400" b="1">
                <a:solidFill>
                  <a:srgbClr val="000000"/>
                </a:solidFill>
                <a:latin typeface="Verdana" panose="020B0604030504040204" pitchFamily="34" charset="0"/>
              </a:defRPr>
            </a:lvl9pPr>
          </a:lstStyle>
          <a:p>
            <a:pPr eaLnBrk="1" hangingPunct="1">
              <a:spcBef>
                <a:spcPct val="80000"/>
              </a:spcBef>
              <a:buClr>
                <a:schemeClr val="folHlink"/>
              </a:buClr>
              <a:buSzPct val="85000"/>
              <a:buFont typeface="Webdings" panose="05030102010509060703" pitchFamily="18" charset="2"/>
              <a:buChar char="&lt;"/>
            </a:pPr>
            <a:r>
              <a:rPr lang="de-DE" altLang="de-DE" sz="1400" b="0" dirty="0" smtClean="0">
                <a:solidFill>
                  <a:schemeClr val="tx1">
                    <a:lumMod val="75000"/>
                    <a:lumOff val="25000"/>
                  </a:schemeClr>
                </a:solidFill>
                <a:latin typeface="Calibri" panose="020F0502020204030204" pitchFamily="34" charset="0"/>
              </a:rPr>
              <a:t>Themen </a:t>
            </a:r>
            <a:r>
              <a:rPr lang="de-DE" altLang="de-DE" sz="1400" b="0" dirty="0">
                <a:solidFill>
                  <a:schemeClr val="tx1">
                    <a:lumMod val="75000"/>
                    <a:lumOff val="25000"/>
                  </a:schemeClr>
                </a:solidFill>
                <a:latin typeface="Calibri" panose="020F0502020204030204" pitchFamily="34" charset="0"/>
              </a:rPr>
              <a:t>der Befragung</a:t>
            </a:r>
          </a:p>
          <a:p>
            <a:pPr eaLnBrk="1" hangingPunct="1">
              <a:spcBef>
                <a:spcPct val="80000"/>
              </a:spcBef>
              <a:buClr>
                <a:schemeClr val="folHlink"/>
              </a:buClr>
              <a:buSzPct val="85000"/>
              <a:buFont typeface="Webdings" panose="05030102010509060703" pitchFamily="18" charset="2"/>
              <a:buChar char="&lt;"/>
            </a:pPr>
            <a:endParaRPr lang="de-DE" altLang="de-DE" sz="1600" b="0" dirty="0">
              <a:solidFill>
                <a:schemeClr val="tx1">
                  <a:lumMod val="75000"/>
                  <a:lumOff val="25000"/>
                </a:schemeClr>
              </a:solidFill>
              <a:latin typeface="Calibri" panose="020F0502020204030204" pitchFamily="34" charset="0"/>
            </a:endParaRPr>
          </a:p>
          <a:p>
            <a:pPr eaLnBrk="1" hangingPunct="1">
              <a:spcBef>
                <a:spcPct val="80000"/>
              </a:spcBef>
              <a:buClr>
                <a:schemeClr val="folHlink"/>
              </a:buClr>
              <a:buSzPct val="85000"/>
              <a:buFont typeface="Webdings" panose="05030102010509060703" pitchFamily="18" charset="2"/>
              <a:buChar char="&lt;"/>
            </a:pPr>
            <a:endParaRPr lang="de-DE" altLang="de-DE" sz="1600" b="0" dirty="0">
              <a:solidFill>
                <a:schemeClr val="tx1">
                  <a:lumMod val="75000"/>
                  <a:lumOff val="25000"/>
                </a:schemeClr>
              </a:solidFill>
              <a:latin typeface="Calibri" panose="020F0502020204030204" pitchFamily="34" charset="0"/>
            </a:endParaRPr>
          </a:p>
          <a:p>
            <a:pPr eaLnBrk="1" hangingPunct="1">
              <a:spcBef>
                <a:spcPct val="80000"/>
              </a:spcBef>
              <a:buClr>
                <a:schemeClr val="folHlink"/>
              </a:buClr>
              <a:buSzPct val="85000"/>
              <a:buFont typeface="Webdings" panose="05030102010509060703" pitchFamily="18" charset="2"/>
              <a:buChar char="&lt;"/>
            </a:pPr>
            <a:endParaRPr lang="de-DE" altLang="de-DE" sz="1600" b="0" dirty="0">
              <a:solidFill>
                <a:schemeClr val="tx1">
                  <a:lumMod val="75000"/>
                  <a:lumOff val="25000"/>
                </a:schemeClr>
              </a:solidFill>
              <a:latin typeface="Calibri" panose="020F0502020204030204" pitchFamily="34" charset="0"/>
            </a:endParaRPr>
          </a:p>
          <a:p>
            <a:pPr eaLnBrk="1" hangingPunct="1">
              <a:spcBef>
                <a:spcPct val="80000"/>
              </a:spcBef>
              <a:buClr>
                <a:schemeClr val="folHlink"/>
              </a:buClr>
              <a:buSzPct val="85000"/>
              <a:buFont typeface="Webdings" panose="05030102010509060703" pitchFamily="18" charset="2"/>
              <a:buChar char="&lt;"/>
            </a:pPr>
            <a:endParaRPr lang="de-DE" altLang="de-DE" sz="1600" b="0" dirty="0">
              <a:solidFill>
                <a:schemeClr val="tx1">
                  <a:lumMod val="75000"/>
                  <a:lumOff val="25000"/>
                </a:schemeClr>
              </a:solidFill>
              <a:latin typeface="Calibri" panose="020F0502020204030204" pitchFamily="34" charset="0"/>
            </a:endParaRPr>
          </a:p>
          <a:p>
            <a:pPr eaLnBrk="1" hangingPunct="1">
              <a:spcBef>
                <a:spcPct val="80000"/>
              </a:spcBef>
              <a:buClr>
                <a:schemeClr val="folHlink"/>
              </a:buClr>
              <a:buSzPct val="85000"/>
              <a:buFont typeface="Webdings" panose="05030102010509060703" pitchFamily="18" charset="2"/>
              <a:buChar char="&lt;"/>
            </a:pPr>
            <a:endParaRPr lang="de-DE" altLang="de-DE" sz="1600" b="0" dirty="0">
              <a:solidFill>
                <a:schemeClr val="tx1">
                  <a:lumMod val="75000"/>
                  <a:lumOff val="25000"/>
                </a:schemeClr>
              </a:solidFill>
              <a:latin typeface="Calibri" panose="020F0502020204030204" pitchFamily="34" charset="0"/>
            </a:endParaRPr>
          </a:p>
          <a:p>
            <a:pPr eaLnBrk="1" hangingPunct="1">
              <a:spcBef>
                <a:spcPct val="80000"/>
              </a:spcBef>
              <a:buClr>
                <a:schemeClr val="folHlink"/>
              </a:buClr>
              <a:buSzPct val="85000"/>
              <a:buFont typeface="Webdings" panose="05030102010509060703" pitchFamily="18" charset="2"/>
              <a:buChar char="&lt;"/>
            </a:pPr>
            <a:endParaRPr lang="de-DE" altLang="de-DE" sz="1600" b="0" dirty="0">
              <a:solidFill>
                <a:schemeClr val="tx1">
                  <a:lumMod val="75000"/>
                  <a:lumOff val="25000"/>
                </a:schemeClr>
              </a:solidFill>
              <a:latin typeface="Calibri" panose="020F0502020204030204" pitchFamily="34" charset="0"/>
            </a:endParaRPr>
          </a:p>
          <a:p>
            <a:pPr eaLnBrk="1" hangingPunct="1">
              <a:spcBef>
                <a:spcPct val="80000"/>
              </a:spcBef>
              <a:buClr>
                <a:schemeClr val="folHlink"/>
              </a:buClr>
              <a:buSzPct val="85000"/>
              <a:buFont typeface="Webdings" panose="05030102010509060703" pitchFamily="18" charset="2"/>
              <a:buChar char="&lt;"/>
            </a:pPr>
            <a:endParaRPr lang="de-DE" altLang="de-DE" sz="1600" b="0" dirty="0">
              <a:solidFill>
                <a:schemeClr val="tx1">
                  <a:lumMod val="75000"/>
                  <a:lumOff val="25000"/>
                </a:schemeClr>
              </a:solidFill>
              <a:latin typeface="Calibri" panose="020F0502020204030204" pitchFamily="34" charset="0"/>
            </a:endParaRPr>
          </a:p>
          <a:p>
            <a:pPr marL="0" indent="0" eaLnBrk="1" hangingPunct="1">
              <a:spcBef>
                <a:spcPct val="80000"/>
              </a:spcBef>
              <a:buClr>
                <a:schemeClr val="folHlink"/>
              </a:buClr>
              <a:buSzPct val="85000"/>
            </a:pPr>
            <a:endParaRPr lang="de-DE" altLang="de-DE" sz="1600" b="0" dirty="0">
              <a:solidFill>
                <a:schemeClr val="tx1">
                  <a:lumMod val="75000"/>
                  <a:lumOff val="25000"/>
                </a:schemeClr>
              </a:solidFill>
              <a:latin typeface="Calibri" panose="020F0502020204030204" pitchFamily="34" charset="0"/>
            </a:endParaRPr>
          </a:p>
          <a:p>
            <a:pPr eaLnBrk="1" hangingPunct="1">
              <a:spcBef>
                <a:spcPct val="80000"/>
              </a:spcBef>
              <a:buClr>
                <a:schemeClr val="folHlink"/>
              </a:buClr>
              <a:buSzPct val="85000"/>
              <a:buFont typeface="Webdings" panose="05030102010509060703" pitchFamily="18" charset="2"/>
              <a:buChar char="&lt;"/>
            </a:pPr>
            <a:endParaRPr lang="de-DE" altLang="de-DE" sz="1600" b="0" dirty="0">
              <a:solidFill>
                <a:schemeClr val="tx1">
                  <a:lumMod val="75000"/>
                  <a:lumOff val="25000"/>
                </a:schemeClr>
              </a:solidFill>
              <a:latin typeface="Calibri" panose="020F0502020204030204" pitchFamily="34" charset="0"/>
            </a:endParaRPr>
          </a:p>
          <a:p>
            <a:pPr eaLnBrk="1" hangingPunct="1">
              <a:spcBef>
                <a:spcPct val="80000"/>
              </a:spcBef>
              <a:buClr>
                <a:schemeClr val="folHlink"/>
              </a:buClr>
              <a:buSzPct val="85000"/>
              <a:buFont typeface="Webdings" panose="05030102010509060703" pitchFamily="18" charset="2"/>
              <a:buChar char="&lt;"/>
            </a:pPr>
            <a:endParaRPr lang="de-DE" altLang="de-DE" sz="1600" b="0" dirty="0">
              <a:solidFill>
                <a:schemeClr val="tx1">
                  <a:lumMod val="75000"/>
                  <a:lumOff val="25000"/>
                </a:schemeClr>
              </a:solidFill>
              <a:latin typeface="Calibri" panose="020F0502020204030204" pitchFamily="34" charset="0"/>
            </a:endParaRPr>
          </a:p>
          <a:p>
            <a:pPr eaLnBrk="1" hangingPunct="1">
              <a:spcBef>
                <a:spcPct val="80000"/>
              </a:spcBef>
              <a:buClr>
                <a:schemeClr val="folHlink"/>
              </a:buClr>
              <a:buSzPct val="85000"/>
              <a:buFont typeface="Webdings" panose="05030102010509060703" pitchFamily="18" charset="2"/>
              <a:buChar char="&lt;"/>
            </a:pPr>
            <a:endParaRPr lang="de-DE" altLang="de-DE" sz="1600" b="0" dirty="0">
              <a:solidFill>
                <a:schemeClr val="tx1">
                  <a:lumMod val="75000"/>
                  <a:lumOff val="25000"/>
                </a:schemeClr>
              </a:solidFill>
              <a:latin typeface="Calibri" panose="020F0502020204030204" pitchFamily="34" charset="0"/>
            </a:endParaRPr>
          </a:p>
          <a:p>
            <a:pPr eaLnBrk="1" hangingPunct="1">
              <a:spcBef>
                <a:spcPct val="80000"/>
              </a:spcBef>
              <a:buClr>
                <a:schemeClr val="folHlink"/>
              </a:buClr>
              <a:buSzPct val="85000"/>
              <a:buFont typeface="Webdings" panose="05030102010509060703" pitchFamily="18" charset="2"/>
              <a:buChar char="&lt;"/>
            </a:pPr>
            <a:endParaRPr lang="de-DE" altLang="de-DE" sz="1600" b="0" dirty="0">
              <a:solidFill>
                <a:schemeClr val="tx1">
                  <a:lumMod val="75000"/>
                  <a:lumOff val="25000"/>
                </a:schemeClr>
              </a:solidFill>
              <a:latin typeface="Calibri" panose="020F0502020204030204" pitchFamily="34" charset="0"/>
            </a:endParaRPr>
          </a:p>
        </p:txBody>
      </p:sp>
      <p:sp>
        <p:nvSpPr>
          <p:cNvPr id="18" name="Rectangle 5"/>
          <p:cNvSpPr>
            <a:spLocks noChangeArrowheads="1"/>
          </p:cNvSpPr>
          <p:nvPr/>
        </p:nvSpPr>
        <p:spPr bwMode="auto">
          <a:xfrm>
            <a:off x="2568172" y="1206291"/>
            <a:ext cx="6018023" cy="26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tabLst>
                <a:tab pos="2857500" algn="l"/>
              </a:tabLst>
              <a:defRPr sz="2400" b="1">
                <a:solidFill>
                  <a:srgbClr val="000000"/>
                </a:solidFill>
                <a:latin typeface="Verdana" panose="020B0604030504040204" pitchFamily="34" charset="0"/>
              </a:defRPr>
            </a:lvl1pPr>
            <a:lvl2pPr marL="742950" indent="-285750" eaLnBrk="0" hangingPunct="0">
              <a:tabLst>
                <a:tab pos="2857500" algn="l"/>
              </a:tabLst>
              <a:defRPr sz="2400" b="1">
                <a:solidFill>
                  <a:srgbClr val="000000"/>
                </a:solidFill>
                <a:latin typeface="Verdana" panose="020B0604030504040204" pitchFamily="34" charset="0"/>
              </a:defRPr>
            </a:lvl2pPr>
            <a:lvl3pPr marL="1143000" indent="-228600" eaLnBrk="0" hangingPunct="0">
              <a:tabLst>
                <a:tab pos="2857500" algn="l"/>
              </a:tabLst>
              <a:defRPr sz="2400" b="1">
                <a:solidFill>
                  <a:srgbClr val="000000"/>
                </a:solidFill>
                <a:latin typeface="Verdana" panose="020B0604030504040204" pitchFamily="34" charset="0"/>
              </a:defRPr>
            </a:lvl3pPr>
            <a:lvl4pPr marL="1600200" indent="-228600" eaLnBrk="0" hangingPunct="0">
              <a:tabLst>
                <a:tab pos="2857500" algn="l"/>
              </a:tabLst>
              <a:defRPr sz="2400" b="1">
                <a:solidFill>
                  <a:srgbClr val="000000"/>
                </a:solidFill>
                <a:latin typeface="Verdana" panose="020B0604030504040204" pitchFamily="34" charset="0"/>
              </a:defRPr>
            </a:lvl4pPr>
            <a:lvl5pPr marL="2057400" indent="-228600" eaLnBrk="0" hangingPunct="0">
              <a:tabLst>
                <a:tab pos="2857500" algn="l"/>
              </a:tabLst>
              <a:defRPr sz="2400" b="1">
                <a:solidFill>
                  <a:srgbClr val="000000"/>
                </a:solidFill>
                <a:latin typeface="Verdana" panose="020B0604030504040204" pitchFamily="34" charset="0"/>
              </a:defRPr>
            </a:lvl5pPr>
            <a:lvl6pPr marL="2514600" indent="-228600" eaLnBrk="0" fontAlgn="base" hangingPunct="0">
              <a:spcBef>
                <a:spcPct val="0"/>
              </a:spcBef>
              <a:spcAft>
                <a:spcPct val="0"/>
              </a:spcAft>
              <a:tabLst>
                <a:tab pos="2857500" algn="l"/>
              </a:tabLs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tabLst>
                <a:tab pos="2857500" algn="l"/>
              </a:tabLs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tabLst>
                <a:tab pos="2857500" algn="l"/>
              </a:tabLs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tabLst>
                <a:tab pos="2857500" algn="l"/>
              </a:tabLst>
              <a:defRPr sz="2400" b="1">
                <a:solidFill>
                  <a:srgbClr val="000000"/>
                </a:solidFill>
                <a:latin typeface="Verdana" panose="020B0604030504040204" pitchFamily="34" charset="0"/>
              </a:defRPr>
            </a:lvl9pPr>
          </a:lstStyle>
          <a:p>
            <a:pPr marL="285750" lvl="0" indent="-285750" eaLnBrk="1" hangingPunct="1">
              <a:lnSpc>
                <a:spcPct val="107000"/>
              </a:lnSpc>
              <a:spcBef>
                <a:spcPts val="0"/>
              </a:spcBef>
              <a:buClr>
                <a:schemeClr val="folHlink"/>
              </a:buClr>
              <a:buSzPct val="85000"/>
              <a:buFont typeface="Arial" panose="020B0604020202020204" pitchFamily="34" charset="0"/>
              <a:buChar char="•"/>
            </a:pPr>
            <a:r>
              <a:rPr lang="de-AT" sz="1400" b="0" dirty="0" smtClean="0">
                <a:solidFill>
                  <a:schemeClr val="tx1">
                    <a:lumMod val="75000"/>
                    <a:lumOff val="25000"/>
                  </a:schemeClr>
                </a:solidFill>
                <a:latin typeface="Calibri" panose="020F0502020204030204" pitchFamily="34" charset="0"/>
              </a:rPr>
              <a:t>Generelle Wichtigkeit </a:t>
            </a:r>
            <a:r>
              <a:rPr lang="de-AT" sz="1400" b="0" dirty="0">
                <a:solidFill>
                  <a:schemeClr val="tx1">
                    <a:lumMod val="75000"/>
                    <a:lumOff val="25000"/>
                  </a:schemeClr>
                </a:solidFill>
                <a:latin typeface="Calibri" panose="020F0502020204030204" pitchFamily="34" charset="0"/>
              </a:rPr>
              <a:t>von Konsumentenschutz </a:t>
            </a:r>
            <a:endParaRPr lang="de-AT" sz="1400" b="0" dirty="0" smtClean="0">
              <a:solidFill>
                <a:schemeClr val="tx1">
                  <a:lumMod val="75000"/>
                  <a:lumOff val="25000"/>
                </a:schemeClr>
              </a:solidFill>
              <a:latin typeface="Calibri" panose="020F0502020204030204" pitchFamily="34" charset="0"/>
            </a:endParaRPr>
          </a:p>
          <a:p>
            <a:pPr marL="285750" lvl="0" indent="-285750" eaLnBrk="1" hangingPunct="1">
              <a:lnSpc>
                <a:spcPct val="107000"/>
              </a:lnSpc>
              <a:spcBef>
                <a:spcPts val="0"/>
              </a:spcBef>
              <a:buClr>
                <a:schemeClr val="folHlink"/>
              </a:buClr>
              <a:buSzPct val="85000"/>
              <a:buFont typeface="Arial" panose="020B0604020202020204" pitchFamily="34" charset="0"/>
              <a:buChar char="•"/>
            </a:pPr>
            <a:r>
              <a:rPr lang="de-AT" sz="1400" b="0" dirty="0" smtClean="0">
                <a:solidFill>
                  <a:schemeClr val="tx1">
                    <a:lumMod val="75000"/>
                    <a:lumOff val="25000"/>
                  </a:schemeClr>
                </a:solidFill>
                <a:latin typeface="Calibri" panose="020F0502020204030204" pitchFamily="34" charset="0"/>
              </a:rPr>
              <a:t>Mit </a:t>
            </a:r>
            <a:r>
              <a:rPr lang="de-AT" sz="1400" b="0" dirty="0">
                <a:solidFill>
                  <a:schemeClr val="tx1">
                    <a:lumMod val="75000"/>
                    <a:lumOff val="25000"/>
                  </a:schemeClr>
                </a:solidFill>
                <a:latin typeface="Calibri" panose="020F0502020204030204" pitchFamily="34" charset="0"/>
              </a:rPr>
              <a:t>Konsumentenschutz assoziierte Einrichtungen und Institutionen</a:t>
            </a:r>
          </a:p>
          <a:p>
            <a:pPr marL="285750" lvl="0" indent="-285750" eaLnBrk="1" hangingPunct="1">
              <a:lnSpc>
                <a:spcPct val="107000"/>
              </a:lnSpc>
              <a:spcBef>
                <a:spcPts val="0"/>
              </a:spcBef>
              <a:buClr>
                <a:schemeClr val="folHlink"/>
              </a:buClr>
              <a:buSzPct val="85000"/>
              <a:buFont typeface="Arial" panose="020B0604020202020204" pitchFamily="34" charset="0"/>
              <a:buChar char="•"/>
            </a:pPr>
            <a:r>
              <a:rPr lang="de-AT" sz="1400" b="0" dirty="0">
                <a:solidFill>
                  <a:schemeClr val="tx1">
                    <a:lumMod val="75000"/>
                    <a:lumOff val="25000"/>
                  </a:schemeClr>
                </a:solidFill>
                <a:latin typeface="Calibri" panose="020F0502020204030204" pitchFamily="34" charset="0"/>
              </a:rPr>
              <a:t>Bekanntheit des Vereins für </a:t>
            </a:r>
            <a:r>
              <a:rPr lang="de-AT" sz="1400" b="0" dirty="0" smtClean="0">
                <a:solidFill>
                  <a:schemeClr val="tx1">
                    <a:lumMod val="75000"/>
                    <a:lumOff val="25000"/>
                  </a:schemeClr>
                </a:solidFill>
                <a:latin typeface="Calibri" panose="020F0502020204030204" pitchFamily="34" charset="0"/>
              </a:rPr>
              <a:t>Konsumenteninformation (VKI)</a:t>
            </a:r>
            <a:endParaRPr lang="de-AT" sz="1400" b="0" dirty="0">
              <a:solidFill>
                <a:schemeClr val="tx1">
                  <a:lumMod val="75000"/>
                  <a:lumOff val="25000"/>
                </a:schemeClr>
              </a:solidFill>
              <a:latin typeface="Calibri" panose="020F0502020204030204" pitchFamily="34" charset="0"/>
            </a:endParaRPr>
          </a:p>
          <a:p>
            <a:pPr marL="285750" lvl="0" indent="-285750" eaLnBrk="1" hangingPunct="1">
              <a:lnSpc>
                <a:spcPct val="107000"/>
              </a:lnSpc>
              <a:spcBef>
                <a:spcPts val="0"/>
              </a:spcBef>
              <a:buClr>
                <a:schemeClr val="folHlink"/>
              </a:buClr>
              <a:buSzPct val="85000"/>
              <a:buFont typeface="Arial" panose="020B0604020202020204" pitchFamily="34" charset="0"/>
              <a:buChar char="•"/>
            </a:pPr>
            <a:r>
              <a:rPr lang="de-AT" sz="1400" b="0" dirty="0" smtClean="0">
                <a:solidFill>
                  <a:schemeClr val="tx1">
                    <a:lumMod val="75000"/>
                    <a:lumOff val="25000"/>
                  </a:schemeClr>
                </a:solidFill>
                <a:latin typeface="Calibri" panose="020F0502020204030204" pitchFamily="34" charset="0"/>
              </a:rPr>
              <a:t>Das Image </a:t>
            </a:r>
            <a:r>
              <a:rPr lang="de-AT" sz="1400" b="0" dirty="0">
                <a:solidFill>
                  <a:schemeClr val="tx1">
                    <a:lumMod val="75000"/>
                    <a:lumOff val="25000"/>
                  </a:schemeClr>
                </a:solidFill>
                <a:latin typeface="Calibri" panose="020F0502020204030204" pitchFamily="34" charset="0"/>
              </a:rPr>
              <a:t>des </a:t>
            </a:r>
            <a:r>
              <a:rPr lang="de-AT" sz="1400" b="0" dirty="0" smtClean="0">
                <a:solidFill>
                  <a:schemeClr val="tx1">
                    <a:lumMod val="75000"/>
                    <a:lumOff val="25000"/>
                  </a:schemeClr>
                </a:solidFill>
                <a:latin typeface="Calibri" panose="020F0502020204030204" pitchFamily="34" charset="0"/>
              </a:rPr>
              <a:t>VKI</a:t>
            </a:r>
            <a:endParaRPr lang="de-AT" sz="1400" b="0" dirty="0">
              <a:solidFill>
                <a:schemeClr val="tx1">
                  <a:lumMod val="75000"/>
                  <a:lumOff val="25000"/>
                </a:schemeClr>
              </a:solidFill>
              <a:latin typeface="Calibri" panose="020F0502020204030204" pitchFamily="34" charset="0"/>
            </a:endParaRPr>
          </a:p>
          <a:p>
            <a:pPr marL="285750" lvl="0" indent="-285750" eaLnBrk="1" hangingPunct="1">
              <a:lnSpc>
                <a:spcPct val="107000"/>
              </a:lnSpc>
              <a:spcBef>
                <a:spcPts val="0"/>
              </a:spcBef>
              <a:buClr>
                <a:schemeClr val="folHlink"/>
              </a:buClr>
              <a:buSzPct val="85000"/>
              <a:buFont typeface="Arial" panose="020B0604020202020204" pitchFamily="34" charset="0"/>
              <a:buChar char="•"/>
            </a:pPr>
            <a:r>
              <a:rPr lang="de-AT" sz="1400" b="0" dirty="0" smtClean="0">
                <a:solidFill>
                  <a:schemeClr val="tx1">
                    <a:lumMod val="75000"/>
                    <a:lumOff val="25000"/>
                  </a:schemeClr>
                </a:solidFill>
                <a:latin typeface="Calibri" panose="020F0502020204030204" pitchFamily="34" charset="0"/>
              </a:rPr>
              <a:t>Wichtigkeit der Unabhängigkeit von Konsumentenorganisationen</a:t>
            </a:r>
            <a:endParaRPr lang="de-AT" sz="1400" b="0" dirty="0">
              <a:solidFill>
                <a:schemeClr val="tx1">
                  <a:lumMod val="75000"/>
                  <a:lumOff val="25000"/>
                </a:schemeClr>
              </a:solidFill>
              <a:latin typeface="Calibri" panose="020F0502020204030204" pitchFamily="34" charset="0"/>
            </a:endParaRPr>
          </a:p>
          <a:p>
            <a:pPr marL="285750" lvl="0" indent="-285750" eaLnBrk="1" hangingPunct="1">
              <a:lnSpc>
                <a:spcPct val="107000"/>
              </a:lnSpc>
              <a:spcBef>
                <a:spcPts val="0"/>
              </a:spcBef>
              <a:buClr>
                <a:schemeClr val="folHlink"/>
              </a:buClr>
              <a:buSzPct val="85000"/>
              <a:buFont typeface="Arial" panose="020B0604020202020204" pitchFamily="34" charset="0"/>
              <a:buChar char="•"/>
            </a:pPr>
            <a:r>
              <a:rPr lang="de-AT" sz="1400" b="0" dirty="0" smtClean="0">
                <a:solidFill>
                  <a:schemeClr val="tx1">
                    <a:lumMod val="75000"/>
                    <a:lumOff val="25000"/>
                  </a:schemeClr>
                </a:solidFill>
                <a:latin typeface="Calibri" panose="020F0502020204030204" pitchFamily="34" charset="0"/>
              </a:rPr>
              <a:t>Relevante Themen und Leistungen von Konsumentenorganisationen</a:t>
            </a:r>
          </a:p>
          <a:p>
            <a:pPr marL="285750" lvl="0" indent="-285750" eaLnBrk="1" hangingPunct="1">
              <a:lnSpc>
                <a:spcPct val="107000"/>
              </a:lnSpc>
              <a:spcBef>
                <a:spcPts val="0"/>
              </a:spcBef>
              <a:buClr>
                <a:schemeClr val="folHlink"/>
              </a:buClr>
              <a:buSzPct val="85000"/>
              <a:buFont typeface="Arial" panose="020B0604020202020204" pitchFamily="34" charset="0"/>
              <a:buChar char="•"/>
            </a:pPr>
            <a:r>
              <a:rPr lang="de-AT" sz="1400" b="0" dirty="0" smtClean="0">
                <a:solidFill>
                  <a:schemeClr val="tx1">
                    <a:lumMod val="75000"/>
                    <a:lumOff val="25000"/>
                  </a:schemeClr>
                </a:solidFill>
                <a:latin typeface="Calibri" panose="020F0502020204030204" pitchFamily="34" charset="0"/>
              </a:rPr>
              <a:t>Bereitschaft zu einer Mitgliedschaft bzw. akzeptable Beitragshöhe</a:t>
            </a:r>
          </a:p>
          <a:p>
            <a:pPr marL="285750" lvl="0" indent="-285750" eaLnBrk="1" hangingPunct="1">
              <a:lnSpc>
                <a:spcPct val="107000"/>
              </a:lnSpc>
              <a:spcBef>
                <a:spcPts val="0"/>
              </a:spcBef>
              <a:buClr>
                <a:schemeClr val="folHlink"/>
              </a:buClr>
              <a:buSzPct val="85000"/>
              <a:buFont typeface="Arial" panose="020B0604020202020204" pitchFamily="34" charset="0"/>
              <a:buChar char="•"/>
            </a:pPr>
            <a:r>
              <a:rPr lang="de-AT" sz="1400" b="0" dirty="0" smtClean="0">
                <a:solidFill>
                  <a:schemeClr val="tx1">
                    <a:lumMod val="75000"/>
                    <a:lumOff val="25000"/>
                  </a:schemeClr>
                </a:solidFill>
                <a:latin typeface="Calibri" panose="020F0502020204030204" pitchFamily="34" charset="0"/>
              </a:rPr>
              <a:t>Angenommene positive Effekte von Konsumentenorganisationen</a:t>
            </a:r>
            <a:endParaRPr lang="de-AT" sz="1400" b="0" dirty="0">
              <a:solidFill>
                <a:schemeClr val="tx1">
                  <a:lumMod val="75000"/>
                  <a:lumOff val="25000"/>
                </a:schemeClr>
              </a:solidFill>
              <a:latin typeface="Calibri" panose="020F0502020204030204" pitchFamily="34" charset="0"/>
            </a:endParaRPr>
          </a:p>
          <a:p>
            <a:pPr marL="285750" lvl="0" indent="-285750" eaLnBrk="1" hangingPunct="1">
              <a:lnSpc>
                <a:spcPct val="107000"/>
              </a:lnSpc>
              <a:spcBef>
                <a:spcPts val="0"/>
              </a:spcBef>
              <a:buClr>
                <a:schemeClr val="folHlink"/>
              </a:buClr>
              <a:buSzPct val="85000"/>
              <a:buFont typeface="Arial" panose="020B0604020202020204" pitchFamily="34" charset="0"/>
              <a:buChar char="•"/>
            </a:pPr>
            <a:r>
              <a:rPr lang="de-AT" sz="1400" b="0" dirty="0" smtClean="0">
                <a:solidFill>
                  <a:schemeClr val="tx1">
                    <a:lumMod val="75000"/>
                    <a:lumOff val="25000"/>
                  </a:schemeClr>
                </a:solidFill>
                <a:latin typeface="Calibri" panose="020F0502020204030204" pitchFamily="34" charset="0"/>
              </a:rPr>
              <a:t>Motive beim Kauf von Produkten und Dienstleistungen </a:t>
            </a:r>
          </a:p>
          <a:p>
            <a:pPr marL="285750" lvl="0" indent="-285750" eaLnBrk="1" hangingPunct="1">
              <a:lnSpc>
                <a:spcPct val="107000"/>
              </a:lnSpc>
              <a:spcBef>
                <a:spcPts val="0"/>
              </a:spcBef>
              <a:buClr>
                <a:schemeClr val="folHlink"/>
              </a:buClr>
              <a:buSzPct val="85000"/>
              <a:buFont typeface="Arial" panose="020B0604020202020204" pitchFamily="34" charset="0"/>
              <a:buChar char="•"/>
            </a:pPr>
            <a:r>
              <a:rPr lang="de-AT" sz="1400" b="0" dirty="0">
                <a:solidFill>
                  <a:schemeClr val="tx1">
                    <a:lumMod val="75000"/>
                    <a:lumOff val="25000"/>
                  </a:schemeClr>
                </a:solidFill>
                <a:latin typeface="Calibri" panose="020F0502020204030204" pitchFamily="34" charset="0"/>
              </a:rPr>
              <a:t>K</a:t>
            </a:r>
            <a:r>
              <a:rPr lang="de-AT" sz="1400" b="0" dirty="0" smtClean="0">
                <a:solidFill>
                  <a:schemeClr val="tx1">
                    <a:lumMod val="75000"/>
                    <a:lumOff val="25000"/>
                  </a:schemeClr>
                </a:solidFill>
                <a:latin typeface="Calibri" panose="020F0502020204030204" pitchFamily="34" charset="0"/>
              </a:rPr>
              <a:t>onsumbezogene </a:t>
            </a:r>
            <a:r>
              <a:rPr lang="de-AT" sz="1400" b="0" dirty="0">
                <a:solidFill>
                  <a:schemeClr val="tx1">
                    <a:lumMod val="75000"/>
                    <a:lumOff val="25000"/>
                  </a:schemeClr>
                </a:solidFill>
                <a:latin typeface="Calibri" panose="020F0502020204030204" pitchFamily="34" charset="0"/>
              </a:rPr>
              <a:t>Einstellungen und Verhaltensweisen</a:t>
            </a:r>
          </a:p>
          <a:p>
            <a:pPr marL="285750" lvl="0" indent="-285750" eaLnBrk="1" hangingPunct="1">
              <a:lnSpc>
                <a:spcPct val="107000"/>
              </a:lnSpc>
              <a:spcBef>
                <a:spcPts val="0"/>
              </a:spcBef>
              <a:buClr>
                <a:schemeClr val="folHlink"/>
              </a:buClr>
              <a:buSzPct val="85000"/>
              <a:buFont typeface="Arial" panose="020B0604020202020204" pitchFamily="34" charset="0"/>
              <a:buChar char="•"/>
            </a:pPr>
            <a:r>
              <a:rPr lang="de-AT" sz="1400" b="0" dirty="0" smtClean="0">
                <a:solidFill>
                  <a:schemeClr val="tx1">
                    <a:lumMod val="75000"/>
                    <a:lumOff val="25000"/>
                  </a:schemeClr>
                </a:solidFill>
                <a:latin typeface="Calibri" panose="020F0502020204030204" pitchFamily="34" charset="0"/>
              </a:rPr>
              <a:t>Konsumrelevante Wissensfragen</a:t>
            </a:r>
            <a:endParaRPr lang="de-AT" sz="1400" b="0" dirty="0">
              <a:solidFill>
                <a:schemeClr val="tx1">
                  <a:lumMod val="75000"/>
                  <a:lumOff val="25000"/>
                </a:schemeClr>
              </a:solidFill>
              <a:latin typeface="Calibri" panose="020F0502020204030204" pitchFamily="34" charset="0"/>
            </a:endParaRPr>
          </a:p>
          <a:p>
            <a:pPr marL="0" lvl="0" indent="0">
              <a:lnSpc>
                <a:spcPct val="107000"/>
              </a:lnSpc>
              <a:spcAft>
                <a:spcPts val="800"/>
              </a:spcAft>
            </a:pPr>
            <a:endParaRPr lang="de-AT" sz="1400" b="0" dirty="0">
              <a:solidFill>
                <a:schemeClr val="tx1">
                  <a:lumMod val="75000"/>
                  <a:lumOff val="25000"/>
                </a:schemeClr>
              </a:solidFill>
              <a:latin typeface="Calibri" panose="020F0502020204030204" pitchFamily="34" charset="0"/>
            </a:endParaRPr>
          </a:p>
          <a:p>
            <a:pPr marL="0" indent="0" eaLnBrk="1" hangingPunct="1">
              <a:spcBef>
                <a:spcPts val="0"/>
              </a:spcBef>
              <a:buClr>
                <a:schemeClr val="folHlink"/>
              </a:buClr>
              <a:buSzPct val="85000"/>
            </a:pPr>
            <a:endParaRPr lang="de-DE" altLang="de-DE" sz="1600" b="0" dirty="0">
              <a:solidFill>
                <a:schemeClr val="tx1">
                  <a:lumMod val="75000"/>
                  <a:lumOff val="25000"/>
                </a:schemeClr>
              </a:solidFill>
              <a:latin typeface="Calibri" panose="020F0502020204030204" pitchFamily="34" charset="0"/>
            </a:endParaRPr>
          </a:p>
          <a:p>
            <a:pPr marL="285750" indent="-285750" eaLnBrk="1" hangingPunct="1">
              <a:spcBef>
                <a:spcPts val="0"/>
              </a:spcBef>
              <a:buClr>
                <a:schemeClr val="folHlink"/>
              </a:buClr>
              <a:buSzPct val="85000"/>
              <a:buFont typeface="Arial" panose="020B0604020202020204" pitchFamily="34" charset="0"/>
              <a:buChar char="•"/>
            </a:pPr>
            <a:endParaRPr lang="de-DE" altLang="de-DE" sz="1600" b="0" dirty="0">
              <a:solidFill>
                <a:schemeClr val="tx1">
                  <a:lumMod val="75000"/>
                  <a:lumOff val="25000"/>
                </a:schemeClr>
              </a:solidFill>
              <a:latin typeface="Calibri" panose="020F0502020204030204" pitchFamily="34" charset="0"/>
            </a:endParaRPr>
          </a:p>
          <a:p>
            <a:pPr marL="0" indent="0" eaLnBrk="1" hangingPunct="1">
              <a:spcBef>
                <a:spcPts val="0"/>
              </a:spcBef>
              <a:buClr>
                <a:schemeClr val="folHlink"/>
              </a:buClr>
              <a:buSzPct val="85000"/>
            </a:pPr>
            <a:endParaRPr lang="de-DE" altLang="de-DE" sz="1600" b="0" dirty="0">
              <a:solidFill>
                <a:schemeClr val="tx1">
                  <a:lumMod val="75000"/>
                  <a:lumOff val="25000"/>
                </a:schemeClr>
              </a:solidFill>
              <a:latin typeface="Calibri" panose="020F0502020204030204" pitchFamily="34" charset="0"/>
            </a:endParaRPr>
          </a:p>
          <a:p>
            <a:pPr marL="285750" indent="-285750" eaLnBrk="1" hangingPunct="1">
              <a:spcBef>
                <a:spcPts val="0"/>
              </a:spcBef>
              <a:buClr>
                <a:schemeClr val="folHlink"/>
              </a:buClr>
              <a:buSzPct val="85000"/>
              <a:buFont typeface="Arial" panose="020B0604020202020204" pitchFamily="34" charset="0"/>
              <a:buChar char="•"/>
            </a:pPr>
            <a:endParaRPr lang="de-DE" altLang="de-DE" sz="1600" b="0" dirty="0">
              <a:solidFill>
                <a:schemeClr val="tx1">
                  <a:lumMod val="75000"/>
                  <a:lumOff val="25000"/>
                </a:schemeClr>
              </a:solidFill>
              <a:latin typeface="Calibri" panose="020F0502020204030204" pitchFamily="34" charset="0"/>
            </a:endParaRPr>
          </a:p>
        </p:txBody>
      </p:sp>
      <p:sp>
        <p:nvSpPr>
          <p:cNvPr id="21" name="Rectangle 5"/>
          <p:cNvSpPr>
            <a:spLocks noChangeArrowheads="1"/>
          </p:cNvSpPr>
          <p:nvPr/>
        </p:nvSpPr>
        <p:spPr bwMode="auto">
          <a:xfrm>
            <a:off x="3125978" y="4425501"/>
            <a:ext cx="4627834" cy="40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tabLst>
                <a:tab pos="2857500" algn="l"/>
              </a:tabLst>
              <a:defRPr sz="2400" b="1">
                <a:solidFill>
                  <a:srgbClr val="000000"/>
                </a:solidFill>
                <a:latin typeface="Verdana" panose="020B0604030504040204" pitchFamily="34" charset="0"/>
              </a:defRPr>
            </a:lvl1pPr>
            <a:lvl2pPr marL="742950" indent="-285750" eaLnBrk="0" hangingPunct="0">
              <a:tabLst>
                <a:tab pos="2857500" algn="l"/>
              </a:tabLst>
              <a:defRPr sz="2400" b="1">
                <a:solidFill>
                  <a:srgbClr val="000000"/>
                </a:solidFill>
                <a:latin typeface="Verdana" panose="020B0604030504040204" pitchFamily="34" charset="0"/>
              </a:defRPr>
            </a:lvl2pPr>
            <a:lvl3pPr marL="1143000" indent="-228600" eaLnBrk="0" hangingPunct="0">
              <a:tabLst>
                <a:tab pos="2857500" algn="l"/>
              </a:tabLst>
              <a:defRPr sz="2400" b="1">
                <a:solidFill>
                  <a:srgbClr val="000000"/>
                </a:solidFill>
                <a:latin typeface="Verdana" panose="020B0604030504040204" pitchFamily="34" charset="0"/>
              </a:defRPr>
            </a:lvl3pPr>
            <a:lvl4pPr marL="1600200" indent="-228600" eaLnBrk="0" hangingPunct="0">
              <a:tabLst>
                <a:tab pos="2857500" algn="l"/>
              </a:tabLst>
              <a:defRPr sz="2400" b="1">
                <a:solidFill>
                  <a:srgbClr val="000000"/>
                </a:solidFill>
                <a:latin typeface="Verdana" panose="020B0604030504040204" pitchFamily="34" charset="0"/>
              </a:defRPr>
            </a:lvl4pPr>
            <a:lvl5pPr marL="2057400" indent="-228600" eaLnBrk="0" hangingPunct="0">
              <a:tabLst>
                <a:tab pos="2857500" algn="l"/>
              </a:tabLst>
              <a:defRPr sz="2400" b="1">
                <a:solidFill>
                  <a:srgbClr val="000000"/>
                </a:solidFill>
                <a:latin typeface="Verdana" panose="020B0604030504040204" pitchFamily="34" charset="0"/>
              </a:defRPr>
            </a:lvl5pPr>
            <a:lvl6pPr marL="2514600" indent="-228600" eaLnBrk="0" fontAlgn="base" hangingPunct="0">
              <a:spcBef>
                <a:spcPct val="0"/>
              </a:spcBef>
              <a:spcAft>
                <a:spcPct val="0"/>
              </a:spcAft>
              <a:tabLst>
                <a:tab pos="2857500" algn="l"/>
              </a:tabLs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tabLst>
                <a:tab pos="2857500" algn="l"/>
              </a:tabLs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tabLst>
                <a:tab pos="2857500" algn="l"/>
              </a:tabLs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tabLst>
                <a:tab pos="2857500" algn="l"/>
              </a:tabLst>
              <a:defRPr sz="2400" b="1">
                <a:solidFill>
                  <a:srgbClr val="000000"/>
                </a:solidFill>
                <a:latin typeface="Verdana" panose="020B0604030504040204" pitchFamily="34" charset="0"/>
              </a:defRPr>
            </a:lvl9pPr>
          </a:lstStyle>
          <a:p>
            <a:pPr marL="0" indent="0" eaLnBrk="1" hangingPunct="1">
              <a:spcBef>
                <a:spcPts val="0"/>
              </a:spcBef>
              <a:buClr>
                <a:schemeClr val="folHlink"/>
              </a:buClr>
              <a:buSzPct val="85000"/>
            </a:pPr>
            <a:endParaRPr lang="de-DE" altLang="de-DE" sz="1600" b="0" dirty="0">
              <a:solidFill>
                <a:schemeClr val="tx1">
                  <a:lumMod val="75000"/>
                  <a:lumOff val="25000"/>
                </a:schemeClr>
              </a:solidFill>
              <a:latin typeface="Calibri" panose="020F0502020204030204" pitchFamily="34" charset="0"/>
            </a:endParaRPr>
          </a:p>
          <a:p>
            <a:pPr marL="0" indent="0" eaLnBrk="1" hangingPunct="1">
              <a:spcBef>
                <a:spcPts val="0"/>
              </a:spcBef>
              <a:buClr>
                <a:schemeClr val="folHlink"/>
              </a:buClr>
              <a:buSzPct val="85000"/>
            </a:pPr>
            <a:endParaRPr lang="de-DE" altLang="de-DE" sz="1600" b="0" dirty="0">
              <a:solidFill>
                <a:schemeClr val="tx1">
                  <a:lumMod val="75000"/>
                  <a:lumOff val="25000"/>
                </a:schemeClr>
              </a:solidFill>
              <a:latin typeface="Calibri" panose="020F0502020204030204" pitchFamily="34" charset="0"/>
            </a:endParaRPr>
          </a:p>
          <a:p>
            <a:pPr marL="285750" indent="-285750" eaLnBrk="1" hangingPunct="1">
              <a:spcBef>
                <a:spcPts val="0"/>
              </a:spcBef>
              <a:buClr>
                <a:schemeClr val="folHlink"/>
              </a:buClr>
              <a:buSzPct val="85000"/>
              <a:buFont typeface="Arial" panose="020B0604020202020204" pitchFamily="34" charset="0"/>
              <a:buChar char="•"/>
            </a:pPr>
            <a:endParaRPr lang="de-DE" altLang="de-DE" sz="1600" b="0" dirty="0">
              <a:solidFill>
                <a:schemeClr val="tx1">
                  <a:lumMod val="75000"/>
                  <a:lumOff val="25000"/>
                </a:schemeClr>
              </a:solidFill>
              <a:latin typeface="Calibri" panose="020F0502020204030204" pitchFamily="34" charset="0"/>
            </a:endParaRPr>
          </a:p>
          <a:p>
            <a:pPr marL="285750" indent="-285750" eaLnBrk="1" hangingPunct="1">
              <a:spcBef>
                <a:spcPts val="0"/>
              </a:spcBef>
              <a:buClr>
                <a:schemeClr val="folHlink"/>
              </a:buClr>
              <a:buSzPct val="85000"/>
              <a:buFont typeface="Arial" panose="020B0604020202020204" pitchFamily="34" charset="0"/>
              <a:buChar char="•"/>
            </a:pPr>
            <a:endParaRPr lang="de-DE" altLang="de-DE" sz="1600" b="0" dirty="0">
              <a:solidFill>
                <a:schemeClr val="tx1">
                  <a:lumMod val="75000"/>
                  <a:lumOff val="25000"/>
                </a:schemeClr>
              </a:solidFill>
              <a:latin typeface="Calibri" panose="020F0502020204030204" pitchFamily="34" charset="0"/>
            </a:endParaRPr>
          </a:p>
          <a:p>
            <a:pPr marL="285750" indent="-285750" eaLnBrk="1" hangingPunct="1">
              <a:spcBef>
                <a:spcPts val="0"/>
              </a:spcBef>
              <a:buClr>
                <a:schemeClr val="folHlink"/>
              </a:buClr>
              <a:buSzPct val="85000"/>
              <a:buFont typeface="Arial" panose="020B0604020202020204" pitchFamily="34" charset="0"/>
              <a:buChar char="•"/>
            </a:pPr>
            <a:endParaRPr lang="de-DE" altLang="de-DE" sz="1600" b="0" dirty="0">
              <a:solidFill>
                <a:schemeClr val="tx1">
                  <a:lumMod val="75000"/>
                  <a:lumOff val="25000"/>
                </a:schemeClr>
              </a:solidFill>
              <a:latin typeface="Calibri" panose="020F0502020204030204" pitchFamily="34" charset="0"/>
            </a:endParaRPr>
          </a:p>
          <a:p>
            <a:pPr marL="0" indent="0" eaLnBrk="1" hangingPunct="1">
              <a:spcBef>
                <a:spcPts val="0"/>
              </a:spcBef>
              <a:buClr>
                <a:schemeClr val="folHlink"/>
              </a:buClr>
              <a:buSzPct val="85000"/>
            </a:pPr>
            <a:endParaRPr lang="de-DE" altLang="de-DE" sz="1600" b="0" dirty="0">
              <a:solidFill>
                <a:schemeClr val="tx1">
                  <a:lumMod val="75000"/>
                  <a:lumOff val="25000"/>
                </a:schemeClr>
              </a:solidFill>
              <a:latin typeface="Calibri" panose="020F0502020204030204" pitchFamily="34" charset="0"/>
            </a:endParaRPr>
          </a:p>
          <a:p>
            <a:pPr marL="285750" indent="-285750" eaLnBrk="1" hangingPunct="1">
              <a:spcBef>
                <a:spcPts val="0"/>
              </a:spcBef>
              <a:buClr>
                <a:schemeClr val="folHlink"/>
              </a:buClr>
              <a:buSzPct val="85000"/>
              <a:buFont typeface="Arial" panose="020B0604020202020204" pitchFamily="34" charset="0"/>
              <a:buChar char="•"/>
            </a:pPr>
            <a:endParaRPr lang="de-DE" altLang="de-DE" sz="1600" b="0" dirty="0">
              <a:solidFill>
                <a:schemeClr val="tx1">
                  <a:lumMod val="75000"/>
                  <a:lumOff val="25000"/>
                </a:schemeClr>
              </a:solidFill>
              <a:latin typeface="Calibri" panose="020F0502020204030204" pitchFamily="34"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077" y="1562930"/>
            <a:ext cx="467783" cy="607173"/>
          </a:xfrm>
          <a:prstGeom prst="rect">
            <a:avLst/>
          </a:prstGeom>
        </p:spPr>
      </p:pic>
      <p:pic>
        <p:nvPicPr>
          <p:cNvPr id="8" name="Grafik 7"/>
          <p:cNvPicPr>
            <a:picLocks noChangeAspect="1"/>
          </p:cNvPicPr>
          <p:nvPr/>
        </p:nvPicPr>
        <p:blipFill>
          <a:blip r:embed="rId4"/>
          <a:stretch>
            <a:fillRect/>
          </a:stretch>
        </p:blipFill>
        <p:spPr>
          <a:xfrm>
            <a:off x="8198703" y="194653"/>
            <a:ext cx="510322" cy="446531"/>
          </a:xfrm>
          <a:prstGeom prst="rect">
            <a:avLst/>
          </a:prstGeom>
        </p:spPr>
      </p:pic>
    </p:spTree>
    <p:extLst>
      <p:ext uri="{BB962C8B-B14F-4D97-AF65-F5344CB8AC3E}">
        <p14:creationId xmlns:p14="http://schemas.microsoft.com/office/powerpoint/2010/main" val="28373689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F9: </a:t>
            </a:r>
            <a:r>
              <a:rPr lang="de-AT" altLang="de-DE" sz="900" b="0" dirty="0" smtClean="0">
                <a:solidFill>
                  <a:schemeClr val="folHlink"/>
                </a:solidFill>
                <a:latin typeface="Calibri" panose="020F0502020204030204" pitchFamily="34" charset="0"/>
              </a:rPr>
              <a:t>Und wieviel ca. wären Sie maximal bereit, für eine Jahresmitgliedschaft bei einer Konsumentenorganisation zu bezahlen, wenn die von Ihnen erwarteten Leistungen angeboten werden? </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a:t>
            </a:r>
            <a:r>
              <a:rPr lang="de-DE" altLang="de-DE" sz="800" b="0" dirty="0" smtClean="0">
                <a:solidFill>
                  <a:schemeClr val="folHlink"/>
                </a:solidFill>
                <a:latin typeface="Calibri" panose="020F0502020204030204" pitchFamily="34" charset="0"/>
              </a:rPr>
              <a:t>Mitgliedschaft vorstellbar, n=1.431</a:t>
            </a:r>
            <a:endParaRPr lang="de-DE" altLang="de-DE" sz="800" b="0" dirty="0">
              <a:solidFill>
                <a:schemeClr val="folHlink"/>
              </a:solidFill>
              <a:latin typeface="Calibri" panose="020F0502020204030204" pitchFamily="34" charset="0"/>
            </a:endParaRP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a:t>Finanzielle Obergrenze für eine </a:t>
            </a:r>
            <a:r>
              <a:rPr lang="de-AT" altLang="de-DE" dirty="0" smtClean="0"/>
              <a:t>Jahresmitgliedschaft (1/2)</a:t>
            </a:r>
            <a:r>
              <a:rPr lang="de-AT" dirty="0" smtClean="0">
                <a:solidFill>
                  <a:schemeClr val="bg1"/>
                </a:solidFill>
              </a:rPr>
              <a:t>g </a:t>
            </a:r>
            <a:r>
              <a:rPr lang="de-AT" dirty="0">
                <a:solidFill>
                  <a:schemeClr val="bg1"/>
                </a:solidFill>
              </a:rPr>
              <a:t>Mitgliedschaft </a:t>
            </a:r>
            <a:r>
              <a:rPr lang="de-AT" dirty="0" smtClean="0">
                <a:solidFill>
                  <a:schemeClr val="bg1"/>
                </a:solidFill>
              </a:rPr>
              <a:t>in Konsumentenorganisation</a:t>
            </a:r>
            <a:r>
              <a:rPr lang="de-AT" dirty="0">
                <a:solidFill>
                  <a:schemeClr val="bg1"/>
                </a:solidFill>
              </a:rPr>
              <a:t/>
            </a:r>
            <a:br>
              <a:rPr lang="de-AT" dirty="0">
                <a:solidFill>
                  <a:schemeClr val="bg1"/>
                </a:solidFill>
              </a:rPr>
            </a:br>
            <a:endParaRPr lang="de-AT" dirty="0">
              <a:solidFill>
                <a:schemeClr val="bg1"/>
              </a:solidFill>
            </a:endParaRPr>
          </a:p>
        </p:txBody>
      </p:sp>
      <p:sp>
        <p:nvSpPr>
          <p:cNvPr id="9" name="Rectangle 88"/>
          <p:cNvSpPr>
            <a:spLocks noChangeArrowheads="1"/>
          </p:cNvSpPr>
          <p:nvPr/>
        </p:nvSpPr>
        <p:spPr bwMode="auto">
          <a:xfrm>
            <a:off x="7248525" y="1254675"/>
            <a:ext cx="492125" cy="261610"/>
          </a:xfrm>
          <a:prstGeom prst="rect">
            <a:avLst/>
          </a:prstGeom>
          <a:solidFill>
            <a:srgbClr val="F8F8F8"/>
          </a:solidFill>
          <a:ln w="28575" algn="ctr">
            <a:noFill/>
            <a:miter lim="800000"/>
            <a:headEnd/>
            <a:tailEnd/>
          </a:ln>
          <a:effectLst/>
          <a:extLst/>
        </p:spPr>
        <p:txBody>
          <a:bodyPr wrap="square" anchor="ctr">
            <a:spAutoFit/>
          </a:bodyPr>
          <a:lstStyle/>
          <a:p>
            <a:pPr algn="ctr"/>
            <a:r>
              <a:rPr lang="de-DE" altLang="de-DE" sz="1100" dirty="0" smtClean="0">
                <a:solidFill>
                  <a:srgbClr val="333333"/>
                </a:solidFill>
                <a:latin typeface="Calibri" panose="020F0502020204030204" pitchFamily="34" charset="0"/>
              </a:rPr>
              <a:t>MW</a:t>
            </a:r>
            <a:endParaRPr lang="de-DE" altLang="de-DE" sz="1200" dirty="0">
              <a:solidFill>
                <a:srgbClr val="333333"/>
              </a:solidFill>
              <a:latin typeface="Calibri" panose="020F0502020204030204" pitchFamily="34" charset="0"/>
            </a:endParaRPr>
          </a:p>
        </p:txBody>
      </p:sp>
      <p:pic>
        <p:nvPicPr>
          <p:cNvPr id="4" name="Grafik 3"/>
          <p:cNvPicPr>
            <a:picLocks noChangeAspect="1"/>
          </p:cNvPicPr>
          <p:nvPr/>
        </p:nvPicPr>
        <p:blipFill>
          <a:blip r:embed="rId3"/>
          <a:stretch>
            <a:fillRect/>
          </a:stretch>
        </p:blipFill>
        <p:spPr>
          <a:xfrm>
            <a:off x="1000782" y="1472909"/>
            <a:ext cx="6828112" cy="5255207"/>
          </a:xfrm>
          <a:prstGeom prst="rect">
            <a:avLst/>
          </a:prstGeom>
        </p:spPr>
      </p:pic>
    </p:spTree>
    <p:extLst>
      <p:ext uri="{BB962C8B-B14F-4D97-AF65-F5344CB8AC3E}">
        <p14:creationId xmlns:p14="http://schemas.microsoft.com/office/powerpoint/2010/main" val="2036465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F9: </a:t>
            </a:r>
            <a:r>
              <a:rPr lang="de-AT" altLang="de-DE" sz="900" b="0" dirty="0" smtClean="0">
                <a:solidFill>
                  <a:schemeClr val="folHlink"/>
                </a:solidFill>
                <a:latin typeface="Calibri" panose="020F0502020204030204" pitchFamily="34" charset="0"/>
              </a:rPr>
              <a:t>Und wieviel ca. wären Sie maximal bereit, für eine Jahresmitgliedschaft bei einer Konsumentenorganisation zu bezahlen, wenn die von Ihnen erwarteten Leistungen angeboten werden? </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a:t>
            </a:r>
            <a:r>
              <a:rPr lang="de-DE" altLang="de-DE" sz="800" b="0" dirty="0" smtClean="0">
                <a:solidFill>
                  <a:schemeClr val="folHlink"/>
                </a:solidFill>
                <a:latin typeface="Calibri" panose="020F0502020204030204" pitchFamily="34" charset="0"/>
              </a:rPr>
              <a:t>Mitgliedschaft vorstellbar, n=1.431</a:t>
            </a:r>
            <a:endParaRPr lang="de-DE" altLang="de-DE" sz="800" b="0" dirty="0">
              <a:solidFill>
                <a:schemeClr val="folHlink"/>
              </a:solidFill>
              <a:latin typeface="Calibri" panose="020F0502020204030204" pitchFamily="34" charset="0"/>
            </a:endParaRP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a:t>Finanzielle Obergrenze für eine Jahresmitgliedschaft</a:t>
            </a:r>
            <a:r>
              <a:rPr lang="de-AT" dirty="0" smtClean="0"/>
              <a:t> (2/2)</a:t>
            </a:r>
            <a:r>
              <a:rPr lang="de-AT" dirty="0" smtClean="0">
                <a:solidFill>
                  <a:schemeClr val="bg1"/>
                </a:solidFill>
              </a:rPr>
              <a:t> </a:t>
            </a:r>
            <a:r>
              <a:rPr lang="de-AT" dirty="0">
                <a:solidFill>
                  <a:schemeClr val="bg1"/>
                </a:solidFill>
              </a:rPr>
              <a:t>Mitgliedschaft </a:t>
            </a:r>
            <a:r>
              <a:rPr lang="de-AT" dirty="0" smtClean="0">
                <a:solidFill>
                  <a:schemeClr val="bg1"/>
                </a:solidFill>
              </a:rPr>
              <a:t>in Konsumentenorganisation</a:t>
            </a:r>
            <a:r>
              <a:rPr lang="de-AT" dirty="0">
                <a:solidFill>
                  <a:schemeClr val="bg1"/>
                </a:solidFill>
              </a:rPr>
              <a:t/>
            </a:r>
            <a:br>
              <a:rPr lang="de-AT" dirty="0">
                <a:solidFill>
                  <a:schemeClr val="bg1"/>
                </a:solidFill>
              </a:rPr>
            </a:br>
            <a:endParaRPr lang="de-AT" dirty="0">
              <a:solidFill>
                <a:schemeClr val="bg1"/>
              </a:solidFill>
            </a:endParaRPr>
          </a:p>
        </p:txBody>
      </p:sp>
      <p:sp>
        <p:nvSpPr>
          <p:cNvPr id="9" name="Rectangle 88"/>
          <p:cNvSpPr>
            <a:spLocks noChangeArrowheads="1"/>
          </p:cNvSpPr>
          <p:nvPr/>
        </p:nvSpPr>
        <p:spPr bwMode="auto">
          <a:xfrm>
            <a:off x="7248525" y="1254675"/>
            <a:ext cx="492125" cy="261610"/>
          </a:xfrm>
          <a:prstGeom prst="rect">
            <a:avLst/>
          </a:prstGeom>
          <a:solidFill>
            <a:srgbClr val="F8F8F8"/>
          </a:solidFill>
          <a:ln w="28575" algn="ctr">
            <a:noFill/>
            <a:miter lim="800000"/>
            <a:headEnd/>
            <a:tailEnd/>
          </a:ln>
          <a:effectLst/>
          <a:extLst/>
        </p:spPr>
        <p:txBody>
          <a:bodyPr wrap="square" anchor="ctr">
            <a:spAutoFit/>
          </a:bodyPr>
          <a:lstStyle/>
          <a:p>
            <a:pPr algn="ctr"/>
            <a:r>
              <a:rPr lang="de-DE" altLang="de-DE" sz="1100" dirty="0" smtClean="0">
                <a:solidFill>
                  <a:srgbClr val="333333"/>
                </a:solidFill>
                <a:latin typeface="Calibri" panose="020F0502020204030204" pitchFamily="34" charset="0"/>
              </a:rPr>
              <a:t>MW</a:t>
            </a:r>
            <a:endParaRPr lang="de-DE" altLang="de-DE" sz="1200" dirty="0">
              <a:solidFill>
                <a:srgbClr val="333333"/>
              </a:solidFill>
              <a:latin typeface="Calibri" panose="020F0502020204030204" pitchFamily="34" charset="0"/>
            </a:endParaRPr>
          </a:p>
        </p:txBody>
      </p:sp>
      <p:pic>
        <p:nvPicPr>
          <p:cNvPr id="5" name="Grafik 4"/>
          <p:cNvPicPr>
            <a:picLocks noChangeAspect="1"/>
          </p:cNvPicPr>
          <p:nvPr/>
        </p:nvPicPr>
        <p:blipFill>
          <a:blip r:embed="rId3"/>
          <a:stretch>
            <a:fillRect/>
          </a:stretch>
        </p:blipFill>
        <p:spPr>
          <a:xfrm>
            <a:off x="1010973" y="1299434"/>
            <a:ext cx="6822015" cy="4919898"/>
          </a:xfrm>
          <a:prstGeom prst="rect">
            <a:avLst/>
          </a:prstGeom>
        </p:spPr>
      </p:pic>
    </p:spTree>
    <p:extLst>
      <p:ext uri="{BB962C8B-B14F-4D97-AF65-F5344CB8AC3E}">
        <p14:creationId xmlns:p14="http://schemas.microsoft.com/office/powerpoint/2010/main" val="1934086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5266" name="Group 66"/>
          <p:cNvGraphicFramePr>
            <a:graphicFrameLocks noGrp="1"/>
          </p:cNvGraphicFramePr>
          <p:nvPr>
            <p:extLst/>
          </p:nvPr>
        </p:nvGraphicFramePr>
        <p:xfrm>
          <a:off x="481013" y="1052513"/>
          <a:ext cx="8218487" cy="3283182"/>
        </p:xfrm>
        <a:graphic>
          <a:graphicData uri="http://schemas.openxmlformats.org/drawingml/2006/table">
            <a:tbl>
              <a:tblPr/>
              <a:tblGrid>
                <a:gridCol w="541337"/>
                <a:gridCol w="7677150"/>
              </a:tblGrid>
              <a:tr h="517669">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1</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tabLst>
                          <a:tab pos="625475" algn="l"/>
                        </a:tabLst>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tabLst>
                          <a:tab pos="625475" algn="l"/>
                        </a:tabLst>
                        <a:defRPr sz="1400">
                          <a:solidFill>
                            <a:srgbClr val="000000"/>
                          </a:solidFill>
                          <a:latin typeface="Verdana" panose="020B0604030504040204" pitchFamily="34" charset="0"/>
                        </a:defRPr>
                      </a:lvl2pPr>
                      <a:lvl3pPr marL="1143000" indent="-228600" algn="l" eaLnBrk="0" hangingPunct="0">
                        <a:spcBef>
                          <a:spcPct val="20000"/>
                        </a:spcBef>
                        <a:tabLst>
                          <a:tab pos="625475" algn="l"/>
                        </a:tabLst>
                        <a:defRPr sz="1200">
                          <a:solidFill>
                            <a:srgbClr val="000000"/>
                          </a:solidFill>
                          <a:latin typeface="Verdana" panose="020B0604030504040204" pitchFamily="34" charset="0"/>
                        </a:defRPr>
                      </a:lvl3pPr>
                      <a:lvl4pPr marL="1600200" indent="-228600" algn="l" eaLnBrk="0" hangingPunct="0">
                        <a:spcBef>
                          <a:spcPct val="20000"/>
                        </a:spcBef>
                        <a:tabLst>
                          <a:tab pos="625475" algn="l"/>
                        </a:tabLst>
                        <a:defRPr sz="1000">
                          <a:solidFill>
                            <a:srgbClr val="000000"/>
                          </a:solidFill>
                          <a:latin typeface="Verdana" panose="020B0604030504040204" pitchFamily="34" charset="0"/>
                        </a:defRPr>
                      </a:lvl4pPr>
                      <a:lvl5pPr marL="2057400" indent="-228600" algn="l" eaLnBrk="0" hangingPunct="0">
                        <a:spcBef>
                          <a:spcPct val="20000"/>
                        </a:spcBef>
                        <a:tabLst>
                          <a:tab pos="625475" algn="l"/>
                        </a:tabLst>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25475" algn="l"/>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rPr>
                        <a:t>Im Zusammenhang damit, in welchem Ausmaß eine Konsumentenorganisation Positives bewirken könne, wurden drei wesentliche konsumbezogene Bereiche abgefragt. Die höchste Zustimmung entfällt dabei auf das </a:t>
                      </a:r>
                      <a:r>
                        <a:rPr kumimoji="0" lang="de-AT" altLang="de-DE" sz="1200" b="1" i="0" u="none" strike="noStrike" cap="none" normalizeH="0" baseline="0" dirty="0" smtClean="0">
                          <a:ln>
                            <a:noFill/>
                          </a:ln>
                          <a:solidFill>
                            <a:schemeClr val="tx1"/>
                          </a:solidFill>
                          <a:effectLst/>
                          <a:latin typeface="Calibri" panose="020F0502020204030204" pitchFamily="34" charset="0"/>
                        </a:rPr>
                        <a:t>„Durchsetzen der Interessen von Konsumenten und Konsumentinnen“</a:t>
                      </a:r>
                      <a:r>
                        <a:rPr kumimoji="0" lang="de-AT" altLang="de-DE" sz="1200" b="0" i="0" u="none" strike="noStrike" cap="none" normalizeH="0" baseline="0" dirty="0" smtClean="0">
                          <a:ln>
                            <a:noFill/>
                          </a:ln>
                          <a:solidFill>
                            <a:schemeClr val="tx1"/>
                          </a:solidFill>
                          <a:effectLst/>
                          <a:latin typeface="Calibri" panose="020F0502020204030204" pitchFamily="34" charset="0"/>
                        </a:rPr>
                        <a:t>. 52 % glauben, dass eine Konsumentenorganisation hier sehr viel bewirken kann, weitere 37 % sehen dabei zumindest gewisse Einflussmöglichkeiten.</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728618">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2</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36 % sehen große Einflussmöglichkeiten bei der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Durchsetzung von mehr Nachhaltigkeit und Fairness in der Produktion und im Handel“</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weitere 46 % glauben, dass dies zumindest in Teilbereichen der Fall ist. Annähernd ebenso verbreitet ist die Überzeugung, dass eine Konsumentenorganisation sehr dazu beitragen kann,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„ein verantwortungsvolles </a:t>
                      </a:r>
                      <a:r>
                        <a:rPr kumimoji="0" lang="de-AT" altLang="de-DE" sz="1200" b="1" i="0" u="none" strike="noStrike" cap="none" normalizeH="0" baseline="0" dirty="0" err="1" smtClean="0">
                          <a:ln>
                            <a:noFill/>
                          </a:ln>
                          <a:solidFill>
                            <a:schemeClr val="tx1"/>
                          </a:solidFill>
                          <a:effectLst/>
                          <a:latin typeface="Calibri" panose="020F0502020204030204" pitchFamily="34" charset="0"/>
                          <a:cs typeface="Times New Roman" panose="02020603050405020304" pitchFamily="18" charset="0"/>
                        </a:rPr>
                        <a:t>Kaufbe-wusstsein</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bei der Bevölkerung zu fördern“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(sehr: 33 %, etwas: 49 %). Umgekehrt meint also jeweils nur eine kleine Minderheit, dass eine Konsumentenorganisation in diesen Bereichen so gut wie keine Einflussmöglichkeiten hat, um in Produktion, Handel und Konsum positive Entwicklungen zu unterstützen.</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545743">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3</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Die positiven Einflussoptionen von Konsumentenorganisationen werden mehrheitlich mit nicht allzu großen Unter-schieden von allen Bevölkerungssegmenten gesehen.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Überdurchschnittlich verbreitet ist die Überzeugung einer starken Wirksamkeit bei jenen, die den Konsumentenschutz für sehr wichtig halten</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Dass sich dies damit zusammenhängend auch bei jener Gruppe manifestiert, die sich eine Mitgliedschaft bei einer solchen Organisation sicher vorstellen kann, versteht sich von selbst.</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
        <p:nvSpPr>
          <p:cNvPr id="14364" name="Rectangle 25"/>
          <p:cNvSpPr>
            <a:spLocks noGrp="1" noChangeArrowheads="1"/>
          </p:cNvSpPr>
          <p:nvPr>
            <p:ph type="title" idx="4294967295"/>
          </p:nvPr>
        </p:nvSpPr>
        <p:spPr>
          <a:noFill/>
        </p:spPr>
        <p:txBody>
          <a:bodyPr/>
          <a:lstStyle/>
          <a:p>
            <a:pPr eaLnBrk="1" hangingPunct="1"/>
            <a:r>
              <a:rPr lang="de-AT" altLang="de-DE" dirty="0" smtClean="0"/>
              <a:t>Wobei kann eine Konsumentenorganisation Positives bewirken?</a:t>
            </a:r>
          </a:p>
        </p:txBody>
      </p:sp>
    </p:spTree>
    <p:extLst>
      <p:ext uri="{BB962C8B-B14F-4D97-AF65-F5344CB8AC3E}">
        <p14:creationId xmlns:p14="http://schemas.microsoft.com/office/powerpoint/2010/main" val="389203643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4066389" y="1393510"/>
            <a:ext cx="4925995" cy="2767824"/>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F12: </a:t>
            </a:r>
            <a:r>
              <a:rPr lang="de-AT" altLang="de-DE" sz="900" b="0" dirty="0" smtClean="0">
                <a:solidFill>
                  <a:schemeClr val="folHlink"/>
                </a:solidFill>
                <a:latin typeface="Calibri" panose="020F0502020204030204" pitchFamily="34" charset="0"/>
              </a:rPr>
              <a:t>Was meinen Sie, wie sehr kann eine Konsumentenorganisation in folgenden Bereichen etwas Positives bewirken – sehr, etwas oder so gut wie gar nicht? </a:t>
            </a:r>
            <a:r>
              <a:rPr lang="de-DE" altLang="de-DE" sz="900" b="0" noProof="1" smtClean="0">
                <a:solidFill>
                  <a:srgbClr val="666666"/>
                </a:solidFill>
                <a:latin typeface="Calibri" panose="020F0502020204030204" pitchFamily="34" charset="0"/>
              </a:rPr>
              <a:t>[</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sz="1800" dirty="0" smtClean="0"/>
              <a:t>Wobei kann </a:t>
            </a:r>
            <a:r>
              <a:rPr lang="de-AT" altLang="de-DE" sz="1800" dirty="0"/>
              <a:t>eine Konsumentenorganisation Positives </a:t>
            </a:r>
            <a:r>
              <a:rPr lang="de-AT" altLang="de-DE" sz="1800" dirty="0" err="1" smtClean="0"/>
              <a:t>bewirken?</a:t>
            </a:r>
            <a:r>
              <a:rPr lang="de-AT" sz="1800" dirty="0" err="1" smtClean="0">
                <a:solidFill>
                  <a:schemeClr val="bg1"/>
                </a:solidFill>
              </a:rPr>
              <a:t>K</a:t>
            </a:r>
            <a:r>
              <a:rPr lang="de-AT" dirty="0" smtClean="0">
                <a:solidFill>
                  <a:schemeClr val="bg1"/>
                </a:solidFill>
              </a:rPr>
              <a:t> Produkten und Dienstleistungen</a:t>
            </a:r>
            <a:r>
              <a:rPr lang="de-AT" dirty="0">
                <a:solidFill>
                  <a:schemeClr val="bg1"/>
                </a:solidFill>
              </a:rPr>
              <a:t/>
            </a:r>
            <a:br>
              <a:rPr lang="de-AT" dirty="0">
                <a:solidFill>
                  <a:schemeClr val="bg1"/>
                </a:solidFill>
              </a:rPr>
            </a:br>
            <a:endParaRPr lang="de-AT" dirty="0">
              <a:solidFill>
                <a:schemeClr val="bg1"/>
              </a:solidFill>
            </a:endParaRPr>
          </a:p>
        </p:txBody>
      </p:sp>
      <p:sp>
        <p:nvSpPr>
          <p:cNvPr id="9" name="Rectangle 88"/>
          <p:cNvSpPr>
            <a:spLocks noChangeArrowheads="1"/>
          </p:cNvSpPr>
          <p:nvPr/>
        </p:nvSpPr>
        <p:spPr bwMode="auto">
          <a:xfrm>
            <a:off x="26602" y="2525861"/>
            <a:ext cx="4671846" cy="40011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a:solidFill>
                  <a:srgbClr val="333333"/>
                </a:solidFill>
                <a:latin typeface="Calibri" panose="020F0502020204030204" pitchFamily="34" charset="0"/>
              </a:rPr>
              <a:t>b</a:t>
            </a:r>
            <a:r>
              <a:rPr lang="de-DE" altLang="de-DE" sz="1200" b="0" dirty="0" smtClean="0">
                <a:solidFill>
                  <a:srgbClr val="333333"/>
                </a:solidFill>
                <a:latin typeface="Calibri" panose="020F0502020204030204" pitchFamily="34" charset="0"/>
              </a:rPr>
              <a:t>ei der Durchsetzung von mehr Nachhaltigkeit und Fairness in der Produktion und im Handel</a:t>
            </a:r>
            <a:endParaRPr lang="de-DE" altLang="de-DE" sz="1200" b="0" dirty="0">
              <a:solidFill>
                <a:srgbClr val="333333"/>
              </a:solidFill>
              <a:latin typeface="Calibri" panose="020F0502020204030204" pitchFamily="34" charset="0"/>
            </a:endParaRPr>
          </a:p>
        </p:txBody>
      </p:sp>
      <p:sp>
        <p:nvSpPr>
          <p:cNvPr id="10" name="Rectangle 88"/>
          <p:cNvSpPr>
            <a:spLocks noChangeArrowheads="1"/>
          </p:cNvSpPr>
          <p:nvPr/>
        </p:nvSpPr>
        <p:spPr bwMode="auto">
          <a:xfrm>
            <a:off x="-106121" y="3196287"/>
            <a:ext cx="4804569" cy="40011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smtClean="0">
                <a:solidFill>
                  <a:srgbClr val="333333"/>
                </a:solidFill>
                <a:latin typeface="Calibri" panose="020F0502020204030204" pitchFamily="34" charset="0"/>
              </a:rPr>
              <a:t>zur Förderung eines verantwortungsvollen Kaufbewusstseins der Bevölkerung</a:t>
            </a:r>
            <a:endParaRPr lang="de-DE" altLang="de-DE" sz="1200" b="0" dirty="0">
              <a:solidFill>
                <a:srgbClr val="333333"/>
              </a:solidFill>
              <a:latin typeface="Calibri" panose="020F0502020204030204" pitchFamily="34" charset="0"/>
            </a:endParaRPr>
          </a:p>
        </p:txBody>
      </p:sp>
      <p:sp>
        <p:nvSpPr>
          <p:cNvPr id="11" name="Rectangle 88"/>
          <p:cNvSpPr>
            <a:spLocks noChangeArrowheads="1"/>
          </p:cNvSpPr>
          <p:nvPr/>
        </p:nvSpPr>
        <p:spPr bwMode="auto">
          <a:xfrm>
            <a:off x="-41032" y="1921411"/>
            <a:ext cx="4739480" cy="24622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a:solidFill>
                  <a:srgbClr val="333333"/>
                </a:solidFill>
                <a:latin typeface="Calibri" panose="020F0502020204030204" pitchFamily="34" charset="0"/>
              </a:rPr>
              <a:t>b</a:t>
            </a:r>
            <a:r>
              <a:rPr lang="de-DE" altLang="de-DE" sz="1200" b="0" dirty="0" smtClean="0">
                <a:solidFill>
                  <a:srgbClr val="333333"/>
                </a:solidFill>
                <a:latin typeface="Calibri" panose="020F0502020204030204" pitchFamily="34" charset="0"/>
              </a:rPr>
              <a:t>ei der </a:t>
            </a:r>
            <a:r>
              <a:rPr lang="de-DE" altLang="de-DE" sz="1200" b="0" dirty="0">
                <a:solidFill>
                  <a:srgbClr val="333333"/>
                </a:solidFill>
                <a:latin typeface="Calibri" panose="020F0502020204030204" pitchFamily="34" charset="0"/>
              </a:rPr>
              <a:t>D</a:t>
            </a:r>
            <a:r>
              <a:rPr lang="de-DE" altLang="de-DE" sz="1200" b="0" dirty="0" smtClean="0">
                <a:solidFill>
                  <a:srgbClr val="333333"/>
                </a:solidFill>
                <a:latin typeface="Calibri" panose="020F0502020204030204" pitchFamily="34" charset="0"/>
              </a:rPr>
              <a:t>urchsetzung der Interessen von Konsumenten</a:t>
            </a:r>
            <a:endParaRPr lang="de-DE" altLang="de-DE" sz="1200" b="0" dirty="0">
              <a:solidFill>
                <a:srgbClr val="333333"/>
              </a:solidFill>
              <a:latin typeface="Calibri" panose="020F0502020204030204" pitchFamily="34" charset="0"/>
            </a:endParaRPr>
          </a:p>
        </p:txBody>
      </p:sp>
    </p:spTree>
    <p:extLst>
      <p:ext uri="{BB962C8B-B14F-4D97-AF65-F5344CB8AC3E}">
        <p14:creationId xmlns:p14="http://schemas.microsoft.com/office/powerpoint/2010/main" val="32281703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1230415" y="1190890"/>
            <a:ext cx="6620830" cy="4761389"/>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F12: </a:t>
            </a:r>
            <a:r>
              <a:rPr lang="de-AT" altLang="de-DE" sz="900" b="0" dirty="0" smtClean="0">
                <a:solidFill>
                  <a:schemeClr val="folHlink"/>
                </a:solidFill>
                <a:latin typeface="Calibri" panose="020F0502020204030204" pitchFamily="34" charset="0"/>
              </a:rPr>
              <a:t>Was meinen Sie, wie sehr kann eine Konsumentenorganisation in folgenden Bereichen etwas Positives bewirken – sehr, etwas oder so gut wie gar nicht? … Bei der Durchsetzung von mehr Nachhaltigkeit und Fairness in der Produktion und im Handel. </a:t>
            </a:r>
            <a:r>
              <a:rPr lang="de-DE" altLang="de-DE" sz="900" b="0" noProof="1" smtClean="0">
                <a:solidFill>
                  <a:srgbClr val="666666"/>
                </a:solidFill>
                <a:latin typeface="Calibri" panose="020F0502020204030204" pitchFamily="34" charset="0"/>
              </a:rPr>
              <a:t>[</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sz="1800" dirty="0"/>
              <a:t>Durchsetzung von Nachhaltigkeit und Fairness (</a:t>
            </a:r>
            <a:r>
              <a:rPr lang="de-AT" sz="1800" dirty="0" smtClean="0"/>
              <a:t>1/2)</a:t>
            </a:r>
            <a:r>
              <a:rPr lang="de-AT" dirty="0" smtClean="0">
                <a:solidFill>
                  <a:schemeClr val="bg1"/>
                </a:solidFill>
              </a:rPr>
              <a:t>und Dienstleistungen</a:t>
            </a:r>
            <a:r>
              <a:rPr lang="de-AT" dirty="0">
                <a:solidFill>
                  <a:schemeClr val="bg1"/>
                </a:solidFill>
              </a:rPr>
              <a:t/>
            </a:r>
            <a:br>
              <a:rPr lang="de-AT" dirty="0">
                <a:solidFill>
                  <a:schemeClr val="bg1"/>
                </a:solidFill>
              </a:rPr>
            </a:br>
            <a:endParaRPr lang="de-AT" dirty="0">
              <a:solidFill>
                <a:schemeClr val="bg1"/>
              </a:solidFill>
            </a:endParaRPr>
          </a:p>
        </p:txBody>
      </p:sp>
    </p:spTree>
    <p:extLst>
      <p:ext uri="{BB962C8B-B14F-4D97-AF65-F5344CB8AC3E}">
        <p14:creationId xmlns:p14="http://schemas.microsoft.com/office/powerpoint/2010/main" val="5249564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53503" y="1193938"/>
            <a:ext cx="8016935" cy="4755292"/>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F12: </a:t>
            </a:r>
            <a:r>
              <a:rPr lang="de-AT" altLang="de-DE" sz="900" b="0" dirty="0" smtClean="0">
                <a:solidFill>
                  <a:schemeClr val="folHlink"/>
                </a:solidFill>
                <a:latin typeface="Calibri" panose="020F0502020204030204" pitchFamily="34" charset="0"/>
              </a:rPr>
              <a:t>Was meinen Sie, wie sehr kann eine Konsumentenorganisation in folgenden Bereichen etwas Positives bewirken – sehr, etwas oder so gut wie gar nicht? </a:t>
            </a:r>
            <a:r>
              <a:rPr lang="de-AT" altLang="de-DE" sz="900" b="0" dirty="0">
                <a:solidFill>
                  <a:schemeClr val="folHlink"/>
                </a:solidFill>
                <a:latin typeface="Calibri" panose="020F0502020204030204" pitchFamily="34" charset="0"/>
              </a:rPr>
              <a:t>… Bei der Durchsetzung von mehr Nachhaltigkeit und Fairness in der Produktion und im Handel</a:t>
            </a:r>
            <a:r>
              <a:rPr lang="de-AT" altLang="de-DE" sz="900" b="0" dirty="0" smtClean="0">
                <a:solidFill>
                  <a:schemeClr val="folHlink"/>
                </a:solidFill>
                <a:latin typeface="Calibri" panose="020F0502020204030204" pitchFamily="34" charset="0"/>
              </a:rPr>
              <a:t>. </a:t>
            </a:r>
            <a:r>
              <a:rPr lang="de-DE" altLang="de-DE" sz="900" b="0" noProof="1" smtClean="0">
                <a:solidFill>
                  <a:srgbClr val="666666"/>
                </a:solidFill>
                <a:latin typeface="Calibri" panose="020F0502020204030204" pitchFamily="34" charset="0"/>
              </a:rPr>
              <a:t>[</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sz="1800" dirty="0"/>
              <a:t>Durchsetzung von Nachhaltigkeit und Fairness </a:t>
            </a:r>
            <a:r>
              <a:rPr lang="de-AT" sz="1800" dirty="0" smtClean="0"/>
              <a:t>(2/2)</a:t>
            </a:r>
            <a:r>
              <a:rPr lang="de-AT" sz="1800" dirty="0" smtClean="0">
                <a:solidFill>
                  <a:schemeClr val="bg1"/>
                </a:solidFill>
              </a:rPr>
              <a:t>und </a:t>
            </a:r>
            <a:r>
              <a:rPr lang="de-AT" dirty="0" smtClean="0">
                <a:solidFill>
                  <a:schemeClr val="bg1"/>
                </a:solidFill>
              </a:rPr>
              <a:t>bei Produkten und Dienstleistungen</a:t>
            </a:r>
            <a:r>
              <a:rPr lang="de-AT" dirty="0">
                <a:solidFill>
                  <a:schemeClr val="bg1"/>
                </a:solidFill>
              </a:rPr>
              <a:t/>
            </a:r>
            <a:br>
              <a:rPr lang="de-AT" dirty="0">
                <a:solidFill>
                  <a:schemeClr val="bg1"/>
                </a:solidFill>
              </a:rPr>
            </a:br>
            <a:endParaRPr lang="de-AT" dirty="0">
              <a:solidFill>
                <a:schemeClr val="bg1"/>
              </a:solidFill>
            </a:endParaRPr>
          </a:p>
        </p:txBody>
      </p:sp>
    </p:spTree>
    <p:extLst>
      <p:ext uri="{BB962C8B-B14F-4D97-AF65-F5344CB8AC3E}">
        <p14:creationId xmlns:p14="http://schemas.microsoft.com/office/powerpoint/2010/main" val="24480753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842061" y="1190890"/>
            <a:ext cx="7035394" cy="4749196"/>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F12: </a:t>
            </a:r>
            <a:r>
              <a:rPr lang="de-AT" altLang="de-DE" sz="900" b="0" dirty="0" smtClean="0">
                <a:solidFill>
                  <a:schemeClr val="folHlink"/>
                </a:solidFill>
                <a:latin typeface="Calibri" panose="020F0502020204030204" pitchFamily="34" charset="0"/>
              </a:rPr>
              <a:t>Was meinen Sie, wie sehr kann eine Konsumentenorganisation in folgenden Bereichen etwas Positives bewirken – sehr, etwas oder so gut wie gar nicht? … Zur Förderung eines verantwortungsvollen Kaufbewusstseins der Bevölkerung </a:t>
            </a:r>
            <a:r>
              <a:rPr lang="de-DE" altLang="de-DE" sz="900" b="0" noProof="1" smtClean="0">
                <a:solidFill>
                  <a:srgbClr val="666666"/>
                </a:solidFill>
                <a:latin typeface="Calibri" panose="020F0502020204030204" pitchFamily="34" charset="0"/>
              </a:rPr>
              <a:t>[in </a:t>
            </a:r>
            <a:r>
              <a:rPr lang="de-DE" altLang="de-DE" sz="900" b="0" noProof="1">
                <a:solidFill>
                  <a:srgbClr val="666666"/>
                </a:solidFill>
                <a:latin typeface="Calibri" panose="020F0502020204030204" pitchFamily="34" charset="0"/>
              </a:rPr>
              <a:t>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sz="1800" dirty="0" smtClean="0"/>
              <a:t>Förderung eines verantwortungsvollen Kaufbewusstseins (1/2)</a:t>
            </a:r>
            <a:r>
              <a:rPr lang="de-AT" dirty="0" smtClean="0">
                <a:solidFill>
                  <a:schemeClr val="bg1"/>
                </a:solidFill>
              </a:rPr>
              <a:t>bei Produkten und Dienstleistungen</a:t>
            </a:r>
            <a:r>
              <a:rPr lang="de-AT" dirty="0">
                <a:solidFill>
                  <a:schemeClr val="bg1"/>
                </a:solidFill>
              </a:rPr>
              <a:t/>
            </a:r>
            <a:br>
              <a:rPr lang="de-AT" dirty="0">
                <a:solidFill>
                  <a:schemeClr val="bg1"/>
                </a:solidFill>
              </a:rPr>
            </a:br>
            <a:endParaRPr lang="de-AT" dirty="0">
              <a:solidFill>
                <a:schemeClr val="bg1"/>
              </a:solidFill>
            </a:endParaRPr>
          </a:p>
        </p:txBody>
      </p:sp>
    </p:spTree>
    <p:extLst>
      <p:ext uri="{BB962C8B-B14F-4D97-AF65-F5344CB8AC3E}">
        <p14:creationId xmlns:p14="http://schemas.microsoft.com/office/powerpoint/2010/main" val="21079249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187471" y="1183456"/>
            <a:ext cx="8151058" cy="4755292"/>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F12: </a:t>
            </a:r>
            <a:r>
              <a:rPr lang="de-AT" altLang="de-DE" sz="900" b="0" dirty="0">
                <a:solidFill>
                  <a:schemeClr val="folHlink"/>
                </a:solidFill>
                <a:latin typeface="Calibri" panose="020F0502020204030204" pitchFamily="34" charset="0"/>
              </a:rPr>
              <a:t>Was meinen Sie, wie sehr kann eine Konsumentenorganisation in folgenden Bereichen etwas Positives bewirken – sehr, etwas oder so gut wie gar nicht? … Zur Förderung eines verantwortungsvollen Kaufbewusstseins der Bevölkerung </a:t>
            </a:r>
            <a:r>
              <a:rPr lang="de-DE" altLang="de-DE" sz="900" b="0" noProof="1">
                <a:solidFill>
                  <a:srgbClr val="666666"/>
                </a:solidFill>
                <a:latin typeface="Calibri" panose="020F0502020204030204" pitchFamily="34" charset="0"/>
              </a:rPr>
              <a:t>[in Prozent]</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sz="1800" dirty="0"/>
              <a:t>Förderung eines verantwortungsvollen Kaufbewusstseins </a:t>
            </a:r>
            <a:r>
              <a:rPr lang="de-AT" altLang="de-DE" sz="1800" dirty="0" smtClean="0"/>
              <a:t>(2/2)</a:t>
            </a:r>
            <a:r>
              <a:rPr lang="de-AT" sz="1800" dirty="0" smtClean="0">
                <a:solidFill>
                  <a:schemeClr val="bg1"/>
                </a:solidFill>
              </a:rPr>
              <a:t>bei </a:t>
            </a:r>
            <a:r>
              <a:rPr lang="de-AT" dirty="0" smtClean="0">
                <a:solidFill>
                  <a:schemeClr val="bg1"/>
                </a:solidFill>
              </a:rPr>
              <a:t>Produkten und Dienstleistungen</a:t>
            </a:r>
            <a:r>
              <a:rPr lang="de-AT" dirty="0">
                <a:solidFill>
                  <a:schemeClr val="bg1"/>
                </a:solidFill>
              </a:rPr>
              <a:t/>
            </a:r>
            <a:br>
              <a:rPr lang="de-AT" dirty="0">
                <a:solidFill>
                  <a:schemeClr val="bg1"/>
                </a:solidFill>
              </a:rPr>
            </a:br>
            <a:endParaRPr lang="de-AT" dirty="0">
              <a:solidFill>
                <a:schemeClr val="bg1"/>
              </a:solidFill>
            </a:endParaRPr>
          </a:p>
        </p:txBody>
      </p:sp>
    </p:spTree>
    <p:extLst>
      <p:ext uri="{BB962C8B-B14F-4D97-AF65-F5344CB8AC3E}">
        <p14:creationId xmlns:p14="http://schemas.microsoft.com/office/powerpoint/2010/main" val="29899584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884737" y="1190890"/>
            <a:ext cx="6992718" cy="4749196"/>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F12: </a:t>
            </a:r>
            <a:r>
              <a:rPr lang="de-AT" altLang="de-DE" sz="900" b="0" dirty="0" smtClean="0">
                <a:solidFill>
                  <a:schemeClr val="folHlink"/>
                </a:solidFill>
                <a:latin typeface="Calibri" panose="020F0502020204030204" pitchFamily="34" charset="0"/>
              </a:rPr>
              <a:t>Was meinen Sie, wie sehr kann eine Konsumentenorganisation in folgenden Bereichen etwas Positives bewirken – sehr, etwas oder so gut wie gar nicht? … Bei der Durchsetzung der Interessen von Konsumenten </a:t>
            </a:r>
            <a:r>
              <a:rPr lang="de-DE" altLang="de-DE" sz="900" b="0" noProof="1" smtClean="0">
                <a:solidFill>
                  <a:srgbClr val="666666"/>
                </a:solidFill>
                <a:latin typeface="Calibri" panose="020F0502020204030204" pitchFamily="34" charset="0"/>
              </a:rPr>
              <a:t>[</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sz="1800" dirty="0"/>
              <a:t>Durchsetzung von Konsumenteninteressen (</a:t>
            </a:r>
            <a:r>
              <a:rPr lang="de-AT" sz="1800" dirty="0" smtClean="0"/>
              <a:t>1/2)</a:t>
            </a:r>
            <a:r>
              <a:rPr lang="de-AT" dirty="0" smtClean="0">
                <a:solidFill>
                  <a:schemeClr val="bg1"/>
                </a:solidFill>
              </a:rPr>
              <a:t>und Dienstleistungen</a:t>
            </a:r>
            <a:r>
              <a:rPr lang="de-AT" dirty="0">
                <a:solidFill>
                  <a:schemeClr val="bg1"/>
                </a:solidFill>
              </a:rPr>
              <a:t/>
            </a:r>
            <a:br>
              <a:rPr lang="de-AT" dirty="0">
                <a:solidFill>
                  <a:schemeClr val="bg1"/>
                </a:solidFill>
              </a:rPr>
            </a:br>
            <a:endParaRPr lang="de-AT" dirty="0">
              <a:solidFill>
                <a:schemeClr val="bg1"/>
              </a:solidFill>
            </a:endParaRPr>
          </a:p>
        </p:txBody>
      </p:sp>
    </p:spTree>
    <p:extLst>
      <p:ext uri="{BB962C8B-B14F-4D97-AF65-F5344CB8AC3E}">
        <p14:creationId xmlns:p14="http://schemas.microsoft.com/office/powerpoint/2010/main" val="41972658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830241" y="1183456"/>
            <a:ext cx="7053683" cy="4749196"/>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F12: </a:t>
            </a:r>
            <a:r>
              <a:rPr lang="de-AT" altLang="de-DE" sz="900" b="0" dirty="0">
                <a:solidFill>
                  <a:schemeClr val="folHlink"/>
                </a:solidFill>
                <a:latin typeface="Calibri" panose="020F0502020204030204" pitchFamily="34" charset="0"/>
              </a:rPr>
              <a:t>Was meinen Sie, wie sehr kann eine Konsumentenorganisation in folgenden Bereichen etwas Positives bewirken – sehr, etwas oder so gut wie gar nicht? … Bei der Durchsetzung der Interessen von Konsumenten </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sz="1800" dirty="0"/>
              <a:t>Durchsetzung von Konsumenteninteressen </a:t>
            </a:r>
            <a:r>
              <a:rPr lang="de-AT" sz="1800" dirty="0" smtClean="0"/>
              <a:t>(2/2)</a:t>
            </a:r>
            <a:r>
              <a:rPr lang="de-AT" sz="1800" dirty="0" smtClean="0">
                <a:solidFill>
                  <a:schemeClr val="bg1"/>
                </a:solidFill>
              </a:rPr>
              <a:t>und </a:t>
            </a:r>
            <a:r>
              <a:rPr lang="de-AT" dirty="0" smtClean="0">
                <a:solidFill>
                  <a:schemeClr val="bg1"/>
                </a:solidFill>
              </a:rPr>
              <a:t>bei Produkten und Dienstleistungen</a:t>
            </a:r>
            <a:r>
              <a:rPr lang="de-AT" dirty="0">
                <a:solidFill>
                  <a:schemeClr val="bg1"/>
                </a:solidFill>
              </a:rPr>
              <a:t/>
            </a:r>
            <a:br>
              <a:rPr lang="de-AT" dirty="0">
                <a:solidFill>
                  <a:schemeClr val="bg1"/>
                </a:solidFill>
              </a:rPr>
            </a:br>
            <a:endParaRPr lang="de-AT" dirty="0">
              <a:solidFill>
                <a:schemeClr val="bg1"/>
              </a:solidFill>
            </a:endParaRPr>
          </a:p>
        </p:txBody>
      </p:sp>
    </p:spTree>
    <p:extLst>
      <p:ext uri="{BB962C8B-B14F-4D97-AF65-F5344CB8AC3E}">
        <p14:creationId xmlns:p14="http://schemas.microsoft.com/office/powerpoint/2010/main" val="2667079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5266" name="Group 66"/>
          <p:cNvGraphicFramePr>
            <a:graphicFrameLocks noGrp="1"/>
          </p:cNvGraphicFramePr>
          <p:nvPr>
            <p:extLst>
              <p:ext uri="{D42A27DB-BD31-4B8C-83A1-F6EECF244321}">
                <p14:modId xmlns:p14="http://schemas.microsoft.com/office/powerpoint/2010/main" val="1015241317"/>
              </p:ext>
            </p:extLst>
          </p:nvPr>
        </p:nvGraphicFramePr>
        <p:xfrm>
          <a:off x="481013" y="1052513"/>
          <a:ext cx="8274026" cy="4380462"/>
        </p:xfrm>
        <a:graphic>
          <a:graphicData uri="http://schemas.openxmlformats.org/drawingml/2006/table">
            <a:tbl>
              <a:tblPr/>
              <a:tblGrid>
                <a:gridCol w="541337"/>
                <a:gridCol w="7732689"/>
              </a:tblGrid>
              <a:tr h="614446">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1</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tabLst>
                          <a:tab pos="625475" algn="l"/>
                        </a:tabLst>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tabLst>
                          <a:tab pos="625475" algn="l"/>
                        </a:tabLst>
                        <a:defRPr sz="1400">
                          <a:solidFill>
                            <a:srgbClr val="000000"/>
                          </a:solidFill>
                          <a:latin typeface="Verdana" panose="020B0604030504040204" pitchFamily="34" charset="0"/>
                        </a:defRPr>
                      </a:lvl2pPr>
                      <a:lvl3pPr marL="1143000" indent="-228600" algn="l" eaLnBrk="0" hangingPunct="0">
                        <a:spcBef>
                          <a:spcPct val="20000"/>
                        </a:spcBef>
                        <a:tabLst>
                          <a:tab pos="625475" algn="l"/>
                        </a:tabLst>
                        <a:defRPr sz="1200">
                          <a:solidFill>
                            <a:srgbClr val="000000"/>
                          </a:solidFill>
                          <a:latin typeface="Verdana" panose="020B0604030504040204" pitchFamily="34" charset="0"/>
                        </a:defRPr>
                      </a:lvl3pPr>
                      <a:lvl4pPr marL="1600200" indent="-228600" algn="l" eaLnBrk="0" hangingPunct="0">
                        <a:spcBef>
                          <a:spcPct val="20000"/>
                        </a:spcBef>
                        <a:tabLst>
                          <a:tab pos="625475" algn="l"/>
                        </a:tabLst>
                        <a:defRPr sz="1000">
                          <a:solidFill>
                            <a:srgbClr val="000000"/>
                          </a:solidFill>
                          <a:latin typeface="Verdana" panose="020B0604030504040204" pitchFamily="34" charset="0"/>
                        </a:defRPr>
                      </a:lvl4pPr>
                      <a:lvl5pPr marL="2057400" indent="-228600" algn="l" eaLnBrk="0" hangingPunct="0">
                        <a:spcBef>
                          <a:spcPct val="20000"/>
                        </a:spcBef>
                        <a:tabLst>
                          <a:tab pos="625475" algn="l"/>
                        </a:tabLst>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25475" algn="l"/>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Konsumentenschutz</a:t>
                      </a:r>
                      <a:r>
                        <a:rPr kumimoji="0" lang="de-AT" altLang="de-DE" sz="1200" b="0" i="0" u="none" strike="noStrike" cap="none" normalizeH="0" baseline="0" dirty="0" smtClean="0">
                          <a:ln>
                            <a:noFill/>
                          </a:ln>
                          <a:solidFill>
                            <a:schemeClr val="tx1"/>
                          </a:solidFill>
                          <a:effectLst/>
                          <a:latin typeface="Calibri" panose="020F0502020204030204" pitchFamily="34" charset="0"/>
                        </a:rPr>
                        <a:t> wird von den meisten Österreicherinnen und Österreichern generell für durchaus wichtig erachtet. </a:t>
                      </a:r>
                      <a:r>
                        <a:rPr kumimoji="0" lang="de-AT" altLang="de-DE" sz="1200" b="1" i="0" u="none" strike="noStrike" cap="none" normalizeH="0" baseline="0" dirty="0" smtClean="0">
                          <a:ln>
                            <a:noFill/>
                          </a:ln>
                          <a:solidFill>
                            <a:schemeClr val="tx1"/>
                          </a:solidFill>
                          <a:effectLst/>
                          <a:latin typeface="Calibri" panose="020F0502020204030204" pitchFamily="34" charset="0"/>
                        </a:rPr>
                        <a:t>85 Prozent aller Befragten wählten anhand einer fünfstufigen Notenskala die Noten 1 oder 2</a:t>
                      </a:r>
                      <a:r>
                        <a:rPr kumimoji="0" lang="de-AT" altLang="de-DE" sz="1200" b="0" i="0" u="none" strike="noStrike" cap="none" normalizeH="0" baseline="0" dirty="0" smtClean="0">
                          <a:ln>
                            <a:noFill/>
                          </a:ln>
                          <a:solidFill>
                            <a:schemeClr val="tx1"/>
                          </a:solidFill>
                          <a:effectLst/>
                          <a:latin typeface="Calibri" panose="020F0502020204030204" pitchFamily="34" charset="0"/>
                        </a:rPr>
                        <a:t>, wovon der Großteil den Konsumentenschutz als „sehr wichtig“ einstufte (57 %). Für nicht sonderlich wichtig halten den Konsumentenschutz 9 %; als mehr oder weniger überflüssig 6 %. Die Durchschnittsnote beläuft sich auf 1,7.</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501706">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2</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Über die hohe Relevanz des Konsumentenschutzes besteht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weitgehender Konsens bei allen Bevölkerungsgruppen</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Die Bewertungsunterschiede beschränken sich weitgehend darauf, ob man die Note 1 oder 2 wählt. Frauen und Männer halten den Konsumentenschutz für gleichermaßen wichtig. Auch bei den einzelnen Altersgruppen fallen die Wichtigkeitszuordnungen ab den 30-Jährigen relativ gleichförmig aus. Von den Jüngeren sind zwar ebenfalls rund drei Viertel von der Bedeutung des Konsumentenschutzes überzeugt; aber immerhin 23 % stufen ihn als nicht sonderlich bedeutsam ein (unter jenen, die noch in Schulausbildung sind, sind es sogar 26 %). Bemerkenswert ist, dass der formale Bildungshintergrund bei der Relevanzeinschätzung keine sonderlich große Rolle spielt. Die Wichtigkeitsbeimessung seitens derer, die nur einen Pflichtschulabschluss haben, liegt mit einer Durchschnittsnote von 1,9 zwar etwas unter dem Gesamtschnitt – knapp acht von zehn Befragten dieser Bildungsschicht halten den Konsumentenschutz aber für durchaus wichtig. Auch zwischen Personen mit und ohne Zuwanderungshintergrund gibt es bei der Wichtigkeitsbewertung des Konsumentenschutzes keine allzu großen Unterschiede. Dasselbe gilt auch für alle anderen ausgewerteten Bevölkerungs-segmente und auch in Bezug auf die regionale Verteilung nach Gemeindegröße und Bundesland.</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630280">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3</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Für ganz besonders wichtig wird der Konsumentenschutz erwartungsgemäß von jenen angesehen, die spontan die eine oder andere Konsumentenschutzeinrichtung benennen konnten. Von diesen wählten 67 % die Wichtigkeitsnote 1 (Kontrastgruppe: 43 %). Daraus kann aber nicht der Schluss gezogen werden, dass mit  zunehmender Informiertheit die Wichtigkeitsbeimessung zunimmt. Es kann auch umgekehrt sein: Wenn eine Thematik nicht sonderlich interessiert, nimmt man dazu auch weniger Informationen auf.  </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
        <p:nvSpPr>
          <p:cNvPr id="14364" name="Rectangle 25"/>
          <p:cNvSpPr>
            <a:spLocks noGrp="1" noChangeArrowheads="1"/>
          </p:cNvSpPr>
          <p:nvPr>
            <p:ph type="title" idx="4294967295"/>
          </p:nvPr>
        </p:nvSpPr>
        <p:spPr>
          <a:noFill/>
        </p:spPr>
        <p:txBody>
          <a:bodyPr/>
          <a:lstStyle/>
          <a:p>
            <a:pPr eaLnBrk="1" hangingPunct="1"/>
            <a:r>
              <a:rPr lang="de-DE" altLang="de-DE" dirty="0" smtClean="0"/>
              <a:t>Wie wichtig ist Konsumentenschutz?</a:t>
            </a:r>
            <a:endParaRPr lang="de-AT" altLang="de-DE" dirty="0" smtClean="0"/>
          </a:p>
        </p:txBody>
      </p:sp>
    </p:spTree>
    <p:extLst>
      <p:ext uri="{BB962C8B-B14F-4D97-AF65-F5344CB8AC3E}">
        <p14:creationId xmlns:p14="http://schemas.microsoft.com/office/powerpoint/2010/main" val="253950641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5266" name="Group 66"/>
          <p:cNvGraphicFramePr>
            <a:graphicFrameLocks noGrp="1"/>
          </p:cNvGraphicFramePr>
          <p:nvPr>
            <p:extLst>
              <p:ext uri="{D42A27DB-BD31-4B8C-83A1-F6EECF244321}">
                <p14:modId xmlns:p14="http://schemas.microsoft.com/office/powerpoint/2010/main" val="1316060336"/>
              </p:ext>
            </p:extLst>
          </p:nvPr>
        </p:nvGraphicFramePr>
        <p:xfrm>
          <a:off x="481013" y="1052513"/>
          <a:ext cx="8218487" cy="5291976"/>
        </p:xfrm>
        <a:graphic>
          <a:graphicData uri="http://schemas.openxmlformats.org/drawingml/2006/table">
            <a:tbl>
              <a:tblPr/>
              <a:tblGrid>
                <a:gridCol w="541337"/>
                <a:gridCol w="7677150"/>
              </a:tblGrid>
              <a:tr h="517669">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1</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tabLst>
                          <a:tab pos="625475" algn="l"/>
                        </a:tabLst>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tabLst>
                          <a:tab pos="625475" algn="l"/>
                        </a:tabLst>
                        <a:defRPr sz="1400">
                          <a:solidFill>
                            <a:srgbClr val="000000"/>
                          </a:solidFill>
                          <a:latin typeface="Verdana" panose="020B0604030504040204" pitchFamily="34" charset="0"/>
                        </a:defRPr>
                      </a:lvl2pPr>
                      <a:lvl3pPr marL="1143000" indent="-228600" algn="l" eaLnBrk="0" hangingPunct="0">
                        <a:spcBef>
                          <a:spcPct val="20000"/>
                        </a:spcBef>
                        <a:tabLst>
                          <a:tab pos="625475" algn="l"/>
                        </a:tabLst>
                        <a:defRPr sz="1200">
                          <a:solidFill>
                            <a:srgbClr val="000000"/>
                          </a:solidFill>
                          <a:latin typeface="Verdana" panose="020B0604030504040204" pitchFamily="34" charset="0"/>
                        </a:defRPr>
                      </a:lvl3pPr>
                      <a:lvl4pPr marL="1600200" indent="-228600" algn="l" eaLnBrk="0" hangingPunct="0">
                        <a:spcBef>
                          <a:spcPct val="20000"/>
                        </a:spcBef>
                        <a:tabLst>
                          <a:tab pos="625475" algn="l"/>
                        </a:tabLst>
                        <a:defRPr sz="1000">
                          <a:solidFill>
                            <a:srgbClr val="000000"/>
                          </a:solidFill>
                          <a:latin typeface="Verdana" panose="020B0604030504040204" pitchFamily="34" charset="0"/>
                        </a:defRPr>
                      </a:lvl4pPr>
                      <a:lvl5pPr marL="2057400" indent="-228600" algn="l" eaLnBrk="0" hangingPunct="0">
                        <a:spcBef>
                          <a:spcPct val="20000"/>
                        </a:spcBef>
                        <a:tabLst>
                          <a:tab pos="625475" algn="l"/>
                        </a:tabLst>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25475" algn="l"/>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rPr>
                        <a:t>Den Befragten wurden eine Reihe von möglichen Motiven genannt, wobei sie jeweils angeben sollten, ob diese für sie persönlich beim Kauf von Produkten oder Dienstleistungen eine große Rolle, eine gewisse Rolle oder so gut wie keine Rolle spielen. Relevant sind dabei jene Nennungsanteile, die sich auf eine „große Rolle“ beziehen. Diesbezüglich bildet sich ein klares Ranking ab: Das verbreitetste Motiv ist, </a:t>
                      </a:r>
                      <a:r>
                        <a:rPr kumimoji="0" lang="de-AT" altLang="de-DE" sz="1200" b="1" i="0" u="none" strike="noStrike" cap="none" normalizeH="0" baseline="0" dirty="0" smtClean="0">
                          <a:ln>
                            <a:noFill/>
                          </a:ln>
                          <a:solidFill>
                            <a:schemeClr val="tx1"/>
                          </a:solidFill>
                          <a:effectLst/>
                          <a:latin typeface="Calibri" panose="020F0502020204030204" pitchFamily="34" charset="0"/>
                        </a:rPr>
                        <a:t>„Österreichische Produkte zu unterstützen“</a:t>
                      </a:r>
                      <a:r>
                        <a:rPr kumimoji="0" lang="de-AT" altLang="de-DE" sz="1200" b="0" i="0" u="none" strike="noStrike" cap="none" normalizeH="0" baseline="0" dirty="0" smtClean="0">
                          <a:ln>
                            <a:noFill/>
                          </a:ln>
                          <a:solidFill>
                            <a:schemeClr val="tx1"/>
                          </a:solidFill>
                          <a:effectLst/>
                          <a:latin typeface="Calibri" panose="020F0502020204030204" pitchFamily="34" charset="0"/>
                        </a:rPr>
                        <a:t> (60 %). Danach folgen der </a:t>
                      </a:r>
                      <a:r>
                        <a:rPr kumimoji="0" lang="de-AT" altLang="de-DE" sz="1200" b="1" i="0" u="none" strike="noStrike" cap="none" normalizeH="0" baseline="0" dirty="0" smtClean="0">
                          <a:ln>
                            <a:noFill/>
                          </a:ln>
                          <a:solidFill>
                            <a:schemeClr val="tx1"/>
                          </a:solidFill>
                          <a:effectLst/>
                          <a:latin typeface="Calibri" panose="020F0502020204030204" pitchFamily="34" charset="0"/>
                        </a:rPr>
                        <a:t>„Gesundheitsaspekt“ </a:t>
                      </a:r>
                      <a:r>
                        <a:rPr kumimoji="0" lang="de-AT" altLang="de-DE" sz="1200" b="0" i="0" u="none" strike="noStrike" cap="none" normalizeH="0" baseline="0" dirty="0" smtClean="0">
                          <a:ln>
                            <a:noFill/>
                          </a:ln>
                          <a:solidFill>
                            <a:schemeClr val="tx1"/>
                          </a:solidFill>
                          <a:effectLst/>
                          <a:latin typeface="Calibri" panose="020F0502020204030204" pitchFamily="34" charset="0"/>
                        </a:rPr>
                        <a:t>(53 %), die </a:t>
                      </a:r>
                      <a:r>
                        <a:rPr kumimoji="0" lang="de-AT" altLang="de-DE" sz="1200" b="1" i="0" u="none" strike="noStrike" cap="none" normalizeH="0" baseline="0" dirty="0" smtClean="0">
                          <a:ln>
                            <a:noFill/>
                          </a:ln>
                          <a:solidFill>
                            <a:schemeClr val="tx1"/>
                          </a:solidFill>
                          <a:effectLst/>
                          <a:latin typeface="Calibri" panose="020F0502020204030204" pitchFamily="34" charset="0"/>
                        </a:rPr>
                        <a:t>„Umweltverträglichkeit und Nachhaltigkeit“ </a:t>
                      </a:r>
                      <a:r>
                        <a:rPr kumimoji="0" lang="de-AT" altLang="de-DE" sz="1200" b="0" i="0" u="none" strike="noStrike" cap="none" normalizeH="0" baseline="0" dirty="0" smtClean="0">
                          <a:ln>
                            <a:noFill/>
                          </a:ln>
                          <a:solidFill>
                            <a:schemeClr val="tx1"/>
                          </a:solidFill>
                          <a:effectLst/>
                          <a:latin typeface="Calibri" panose="020F0502020204030204" pitchFamily="34" charset="0"/>
                        </a:rPr>
                        <a:t>(49 %), die </a:t>
                      </a:r>
                      <a:r>
                        <a:rPr kumimoji="0" lang="de-AT" altLang="de-DE" sz="1200" b="1" i="0" u="none" strike="noStrike" cap="none" normalizeH="0" baseline="0" dirty="0" smtClean="0">
                          <a:ln>
                            <a:noFill/>
                          </a:ln>
                          <a:solidFill>
                            <a:schemeClr val="tx1"/>
                          </a:solidFill>
                          <a:effectLst/>
                          <a:latin typeface="Calibri" panose="020F0502020204030204" pitchFamily="34" charset="0"/>
                        </a:rPr>
                        <a:t>„Sparsamkeit“ </a:t>
                      </a:r>
                      <a:r>
                        <a:rPr kumimoji="0" lang="de-AT" altLang="de-DE" sz="1200" b="0" i="0" u="none" strike="noStrike" cap="none" normalizeH="0" baseline="0" dirty="0" smtClean="0">
                          <a:ln>
                            <a:noFill/>
                          </a:ln>
                          <a:solidFill>
                            <a:schemeClr val="tx1"/>
                          </a:solidFill>
                          <a:effectLst/>
                          <a:latin typeface="Calibri" panose="020F0502020204030204" pitchFamily="34" charset="0"/>
                        </a:rPr>
                        <a:t>(43 %) sowie das hedonistische Motiv </a:t>
                      </a:r>
                      <a:r>
                        <a:rPr kumimoji="0" lang="de-AT" altLang="de-DE" sz="1200" b="1" i="0" u="none" strike="noStrike" cap="none" normalizeH="0" baseline="0" dirty="0" smtClean="0">
                          <a:ln>
                            <a:noFill/>
                          </a:ln>
                          <a:solidFill>
                            <a:schemeClr val="tx1"/>
                          </a:solidFill>
                          <a:effectLst/>
                          <a:latin typeface="Calibri" panose="020F0502020204030204" pitchFamily="34" charset="0"/>
                        </a:rPr>
                        <a:t>„Spaß und Freude“ </a:t>
                      </a:r>
                      <a:r>
                        <a:rPr kumimoji="0" lang="de-AT" altLang="de-DE" sz="1200" b="0" i="0" u="none" strike="noStrike" cap="none" normalizeH="0" baseline="0" dirty="0" smtClean="0">
                          <a:ln>
                            <a:noFill/>
                          </a:ln>
                          <a:solidFill>
                            <a:schemeClr val="tx1"/>
                          </a:solidFill>
                          <a:effectLst/>
                          <a:latin typeface="Calibri" panose="020F0502020204030204" pitchFamily="34" charset="0"/>
                        </a:rPr>
                        <a:t>(42 %). Alle anderen erhobenen Motive spielen im Regelfall nur für eine Minderheit eine relevante Rolle: das „sich selbst belohnen“ (20 %), „zeigen, was man sich leisten kann“ (15 %) und damit  signalisieren, „dass man damit im Trend liegt bzw. dass man modern und cool ist“ (9 %).</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728618">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2</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Erwartungsgemäß sind die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Motivlagen vor allem bei den einzelnen Altersgruppen sehr unterschiedlich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ausgeprägt. Die Konsumentscheidung zugunsten „österreichischer Produkte“ bestätigten 44 Prozent der unter 30-Jährigen; der </a:t>
                      </a:r>
                      <a:r>
                        <a:rPr kumimoji="0" lang="de-AT" altLang="de-DE" sz="1200" b="0" i="0" u="none" strike="noStrike" cap="none" normalizeH="0" baseline="0" dirty="0" err="1" smtClean="0">
                          <a:ln>
                            <a:noFill/>
                          </a:ln>
                          <a:solidFill>
                            <a:schemeClr val="tx1"/>
                          </a:solidFill>
                          <a:effectLst/>
                          <a:latin typeface="Calibri" panose="020F0502020204030204" pitchFamily="34" charset="0"/>
                          <a:cs typeface="Times New Roman" panose="02020603050405020304" pitchFamily="18" charset="0"/>
                        </a:rPr>
                        <a:t>ent</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-sprechende Anteil steigt mit jeder weiteren Altersgruppe an und beläuft sich bei den ab 70-Jährigen auf 77 %. Das Motiv „Umweltverträglichkeit und Nachhaltigkeit“ ist für 44 % (unter 30-Jährige) bis zu 62 % (ab 70-Jährige) relevant, der „Gesundheitsaspekt“ liegt als wichtiges Motiv in der Altersbandbreite von 37 % bis 70 % und die „Sparsamkeit“ bei 28 % bis 56 %. Beim Konsummotiv „Spaß und Freude“ zeigen sich hingegen keine größeren altersspezifischen Unterschiede – dieser Kaufantrieb spielt also auch bei den Älteren durchaus eine gewichtige Rolle. Dasselbe gilt für die generell weniger verbreiteten Motive „Selbstbelohnung“ und „zeigen, was man sich leisten kann“. „Trendy, modern und damit cool“ zu sein, bezeichnen zwar die Jüngeren zu höheren Anteilen als wichtiges Motiv für ihre Kaufentscheidungen – aber selbst von den unteren Altersgruppen bestätigten nur 12 %, dass dies für sie ein wesentliches Konsumkriterium ist.</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545743">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3</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Frauen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legen bei ihren Konsumentscheidungen deutlich mehr Wert auf die „Umweltverträglichkeit und Nachhaltigkeit“, als dies bei Männern der Fall ist (57 % versus 41 %). Dasselbe zeigt sich in Bezug auf den „Gesundheitsaspekt“ (60 % versus 46 %) sowie bei der Fokussierung auf „österreichische Produkte“ (65 % versus 54 %). Bei allen anderen erhobenen Kriterien unterscheiden sich die Motivlagen zwischen den Geschlechtern kaum.</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688887">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4</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Jene, die den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Konsumentenschutz für sehr wichtig halten</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sagten zu deutlich überdurchschnittlichen Anteilen, dass für sie folgende Überlegungen bei ihren Konsumentscheidungen sehr wichtig sind: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„Österreichische Produkte unterstützen“ (67 %), der „Gesundheitsaspekt“ (64 %)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und die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„Umweltverträglichkeit und Nachhaltigkeit“ (57 %).</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
        <p:nvSpPr>
          <p:cNvPr id="14364" name="Rectangle 25"/>
          <p:cNvSpPr>
            <a:spLocks noGrp="1" noChangeArrowheads="1"/>
          </p:cNvSpPr>
          <p:nvPr>
            <p:ph type="title" idx="4294967295"/>
          </p:nvPr>
        </p:nvSpPr>
        <p:spPr>
          <a:noFill/>
        </p:spPr>
        <p:txBody>
          <a:bodyPr/>
          <a:lstStyle/>
          <a:p>
            <a:pPr eaLnBrk="1" hangingPunct="1"/>
            <a:r>
              <a:rPr lang="de-AT" altLang="de-DE" dirty="0"/>
              <a:t>Motive beim Kauf von Produkten und Dienstleistungen</a:t>
            </a:r>
            <a:endParaRPr lang="de-AT" altLang="de-DE" dirty="0" smtClean="0"/>
          </a:p>
        </p:txBody>
      </p:sp>
    </p:spTree>
    <p:extLst>
      <p:ext uri="{BB962C8B-B14F-4D97-AF65-F5344CB8AC3E}">
        <p14:creationId xmlns:p14="http://schemas.microsoft.com/office/powerpoint/2010/main" val="275182999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2475806" y="1236663"/>
            <a:ext cx="5224725" cy="4066384"/>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F10: </a:t>
            </a:r>
            <a:r>
              <a:rPr lang="de-AT" altLang="de-DE" sz="900" b="0" dirty="0" smtClean="0">
                <a:solidFill>
                  <a:schemeClr val="folHlink"/>
                </a:solidFill>
                <a:latin typeface="Calibri" panose="020F0502020204030204" pitchFamily="34" charset="0"/>
              </a:rPr>
              <a:t>Nun kurz zu den unterschiedlichen Motiven beim Kauf von Produkten und Dienstleistungen – sagen Sie mir bitte, ob die folgenden Motive für Sie persönlich dabei eine große Rolle, eine gewisse Rolle oder so gut wie keine Rolle spielen. </a:t>
            </a:r>
            <a:r>
              <a:rPr lang="de-DE" altLang="de-DE" sz="900" b="0" noProof="1" smtClean="0">
                <a:solidFill>
                  <a:srgbClr val="666666"/>
                </a:solidFill>
                <a:latin typeface="Calibri" panose="020F0502020204030204" pitchFamily="34" charset="0"/>
              </a:rPr>
              <a:t>[</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a:t>Motive beim Kauf von Produkten und </a:t>
            </a:r>
            <a:r>
              <a:rPr lang="de-AT" altLang="de-DE" dirty="0" err="1" smtClean="0"/>
              <a:t>Dienstleistungen</a:t>
            </a:r>
            <a:r>
              <a:rPr lang="de-AT" dirty="0" err="1" smtClean="0">
                <a:solidFill>
                  <a:schemeClr val="bg1"/>
                </a:solidFill>
              </a:rPr>
              <a:t>b</a:t>
            </a:r>
            <a:r>
              <a:rPr lang="de-AT" dirty="0" smtClean="0">
                <a:solidFill>
                  <a:schemeClr val="bg1"/>
                </a:solidFill>
              </a:rPr>
              <a:t> Produkten und Dienstleistungen</a:t>
            </a:r>
            <a:r>
              <a:rPr lang="de-AT" dirty="0">
                <a:solidFill>
                  <a:schemeClr val="bg1"/>
                </a:solidFill>
              </a:rPr>
              <a:t/>
            </a:r>
            <a:br>
              <a:rPr lang="de-AT" dirty="0">
                <a:solidFill>
                  <a:schemeClr val="bg1"/>
                </a:solidFill>
              </a:rPr>
            </a:br>
            <a:endParaRPr lang="de-AT" dirty="0">
              <a:solidFill>
                <a:schemeClr val="bg1"/>
              </a:solidFill>
            </a:endParaRPr>
          </a:p>
        </p:txBody>
      </p:sp>
      <p:sp>
        <p:nvSpPr>
          <p:cNvPr id="9" name="Rectangle 88"/>
          <p:cNvSpPr>
            <a:spLocks noChangeArrowheads="1"/>
          </p:cNvSpPr>
          <p:nvPr/>
        </p:nvSpPr>
        <p:spPr bwMode="auto">
          <a:xfrm>
            <a:off x="57150" y="2446507"/>
            <a:ext cx="2692644" cy="40011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a:solidFill>
                  <a:srgbClr val="333333"/>
                </a:solidFill>
                <a:latin typeface="Calibri" panose="020F0502020204030204" pitchFamily="34" charset="0"/>
              </a:rPr>
              <a:t>d</a:t>
            </a:r>
            <a:r>
              <a:rPr lang="de-DE" altLang="de-DE" sz="1200" b="0" dirty="0" smtClean="0">
                <a:solidFill>
                  <a:srgbClr val="333333"/>
                </a:solidFill>
                <a:latin typeface="Calibri" panose="020F0502020204030204" pitchFamily="34" charset="0"/>
              </a:rPr>
              <a:t>ie Umweltverträglichkeit und Nachhaltigkeit</a:t>
            </a:r>
            <a:endParaRPr lang="de-DE" altLang="de-DE" sz="1200" b="0" dirty="0">
              <a:solidFill>
                <a:srgbClr val="333333"/>
              </a:solidFill>
              <a:latin typeface="Calibri" panose="020F0502020204030204" pitchFamily="34" charset="0"/>
            </a:endParaRPr>
          </a:p>
        </p:txBody>
      </p:sp>
      <p:sp>
        <p:nvSpPr>
          <p:cNvPr id="10" name="Rectangle 88"/>
          <p:cNvSpPr>
            <a:spLocks noChangeArrowheads="1"/>
          </p:cNvSpPr>
          <p:nvPr/>
        </p:nvSpPr>
        <p:spPr bwMode="auto">
          <a:xfrm>
            <a:off x="57150" y="2919880"/>
            <a:ext cx="2692644" cy="24622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a:solidFill>
                  <a:srgbClr val="333333"/>
                </a:solidFill>
                <a:latin typeface="Calibri" panose="020F0502020204030204" pitchFamily="34" charset="0"/>
              </a:rPr>
              <a:t>s</a:t>
            </a:r>
            <a:r>
              <a:rPr lang="de-DE" altLang="de-DE" sz="1200" b="0" dirty="0" smtClean="0">
                <a:solidFill>
                  <a:srgbClr val="333333"/>
                </a:solidFill>
                <a:latin typeface="Calibri" panose="020F0502020204030204" pitchFamily="34" charset="0"/>
              </a:rPr>
              <a:t>parsam sein und nur das Nötige kaufen</a:t>
            </a:r>
            <a:endParaRPr lang="de-DE" altLang="de-DE" sz="1200" b="0" dirty="0">
              <a:solidFill>
                <a:srgbClr val="333333"/>
              </a:solidFill>
              <a:latin typeface="Calibri" panose="020F0502020204030204" pitchFamily="34" charset="0"/>
            </a:endParaRPr>
          </a:p>
        </p:txBody>
      </p:sp>
      <p:sp>
        <p:nvSpPr>
          <p:cNvPr id="11" name="Rectangle 88"/>
          <p:cNvSpPr>
            <a:spLocks noChangeArrowheads="1"/>
          </p:cNvSpPr>
          <p:nvPr/>
        </p:nvSpPr>
        <p:spPr bwMode="auto">
          <a:xfrm>
            <a:off x="199232" y="2148551"/>
            <a:ext cx="2550562" cy="24622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a:solidFill>
                  <a:srgbClr val="333333"/>
                </a:solidFill>
                <a:latin typeface="Calibri" panose="020F0502020204030204" pitchFamily="34" charset="0"/>
              </a:rPr>
              <a:t>d</a:t>
            </a:r>
            <a:r>
              <a:rPr lang="de-DE" altLang="de-DE" sz="1200" b="0" dirty="0" smtClean="0">
                <a:solidFill>
                  <a:srgbClr val="333333"/>
                </a:solidFill>
                <a:latin typeface="Calibri" panose="020F0502020204030204" pitchFamily="34" charset="0"/>
              </a:rPr>
              <a:t>er Gesundheitsaspekt</a:t>
            </a:r>
            <a:endParaRPr lang="de-DE" altLang="de-DE" sz="1200" b="0" dirty="0">
              <a:solidFill>
                <a:srgbClr val="333333"/>
              </a:solidFill>
              <a:latin typeface="Calibri" panose="020F0502020204030204" pitchFamily="34" charset="0"/>
            </a:endParaRPr>
          </a:p>
        </p:txBody>
      </p:sp>
      <p:sp>
        <p:nvSpPr>
          <p:cNvPr id="12" name="Rectangle 88"/>
          <p:cNvSpPr>
            <a:spLocks noChangeArrowheads="1"/>
          </p:cNvSpPr>
          <p:nvPr/>
        </p:nvSpPr>
        <p:spPr bwMode="auto">
          <a:xfrm>
            <a:off x="199232" y="3990493"/>
            <a:ext cx="2550562" cy="24622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a:solidFill>
                  <a:srgbClr val="333333"/>
                </a:solidFill>
                <a:latin typeface="Calibri" panose="020F0502020204030204" pitchFamily="34" charset="0"/>
              </a:rPr>
              <a:t>z</a:t>
            </a:r>
            <a:r>
              <a:rPr lang="de-DE" altLang="de-DE" sz="1200" b="0" dirty="0" smtClean="0">
                <a:solidFill>
                  <a:srgbClr val="333333"/>
                </a:solidFill>
                <a:latin typeface="Calibri" panose="020F0502020204030204" pitchFamily="34" charset="0"/>
              </a:rPr>
              <a:t>eigen, was man sich leisten kann</a:t>
            </a:r>
            <a:endParaRPr lang="de-DE" altLang="de-DE" sz="1200" b="0" dirty="0">
              <a:solidFill>
                <a:srgbClr val="333333"/>
              </a:solidFill>
              <a:latin typeface="Calibri" panose="020F0502020204030204" pitchFamily="34" charset="0"/>
            </a:endParaRPr>
          </a:p>
        </p:txBody>
      </p:sp>
      <p:sp>
        <p:nvSpPr>
          <p:cNvPr id="13" name="Rectangle 88"/>
          <p:cNvSpPr>
            <a:spLocks noChangeArrowheads="1"/>
          </p:cNvSpPr>
          <p:nvPr/>
        </p:nvSpPr>
        <p:spPr bwMode="auto">
          <a:xfrm>
            <a:off x="199232" y="4308128"/>
            <a:ext cx="2550562" cy="40011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a:solidFill>
                  <a:srgbClr val="333333"/>
                </a:solidFill>
                <a:latin typeface="Calibri" panose="020F0502020204030204" pitchFamily="34" charset="0"/>
              </a:rPr>
              <a:t>d</a:t>
            </a:r>
            <a:r>
              <a:rPr lang="de-DE" altLang="de-DE" sz="1200" b="0" dirty="0" smtClean="0">
                <a:solidFill>
                  <a:srgbClr val="333333"/>
                </a:solidFill>
                <a:latin typeface="Calibri" panose="020F0502020204030204" pitchFamily="34" charset="0"/>
              </a:rPr>
              <a:t>ass es im Trend liegt, also modern und cool ist</a:t>
            </a:r>
            <a:endParaRPr lang="de-DE" altLang="de-DE" sz="1200" b="0" dirty="0">
              <a:solidFill>
                <a:srgbClr val="333333"/>
              </a:solidFill>
              <a:latin typeface="Calibri" panose="020F0502020204030204" pitchFamily="34" charset="0"/>
            </a:endParaRPr>
          </a:p>
        </p:txBody>
      </p:sp>
      <p:sp>
        <p:nvSpPr>
          <p:cNvPr id="14" name="Rectangle 88"/>
          <p:cNvSpPr>
            <a:spLocks noChangeArrowheads="1"/>
          </p:cNvSpPr>
          <p:nvPr/>
        </p:nvSpPr>
        <p:spPr bwMode="auto">
          <a:xfrm>
            <a:off x="199232" y="3604071"/>
            <a:ext cx="2550562" cy="24622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a:solidFill>
                  <a:srgbClr val="333333"/>
                </a:solidFill>
                <a:latin typeface="Calibri" panose="020F0502020204030204" pitchFamily="34" charset="0"/>
              </a:rPr>
              <a:t>s</a:t>
            </a:r>
            <a:r>
              <a:rPr lang="de-DE" altLang="de-DE" sz="1200" b="0" dirty="0" smtClean="0">
                <a:solidFill>
                  <a:srgbClr val="333333"/>
                </a:solidFill>
                <a:latin typeface="Calibri" panose="020F0502020204030204" pitchFamily="34" charset="0"/>
              </a:rPr>
              <a:t>ich selbst belohnen</a:t>
            </a:r>
            <a:endParaRPr lang="de-DE" altLang="de-DE" sz="1200" b="0" dirty="0">
              <a:solidFill>
                <a:srgbClr val="333333"/>
              </a:solidFill>
              <a:latin typeface="Calibri" panose="020F0502020204030204" pitchFamily="34" charset="0"/>
            </a:endParaRPr>
          </a:p>
        </p:txBody>
      </p:sp>
      <p:sp>
        <p:nvSpPr>
          <p:cNvPr id="15" name="Rectangle 88"/>
          <p:cNvSpPr>
            <a:spLocks noChangeArrowheads="1"/>
          </p:cNvSpPr>
          <p:nvPr/>
        </p:nvSpPr>
        <p:spPr bwMode="auto">
          <a:xfrm>
            <a:off x="199232" y="1727706"/>
            <a:ext cx="2550562" cy="24622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a:solidFill>
                  <a:srgbClr val="333333"/>
                </a:solidFill>
                <a:latin typeface="Calibri" panose="020F0502020204030204" pitchFamily="34" charset="0"/>
              </a:rPr>
              <a:t>ö</a:t>
            </a:r>
            <a:r>
              <a:rPr lang="de-DE" altLang="de-DE" sz="1200" b="0" dirty="0" smtClean="0">
                <a:solidFill>
                  <a:srgbClr val="333333"/>
                </a:solidFill>
                <a:latin typeface="Calibri" panose="020F0502020204030204" pitchFamily="34" charset="0"/>
              </a:rPr>
              <a:t>sterreichische Produkte unterstützen</a:t>
            </a:r>
            <a:endParaRPr lang="de-DE" altLang="de-DE" sz="1200" b="0" dirty="0">
              <a:solidFill>
                <a:srgbClr val="333333"/>
              </a:solidFill>
              <a:latin typeface="Calibri" panose="020F0502020204030204" pitchFamily="34" charset="0"/>
            </a:endParaRPr>
          </a:p>
        </p:txBody>
      </p:sp>
      <p:sp>
        <p:nvSpPr>
          <p:cNvPr id="16" name="Rectangle 88"/>
          <p:cNvSpPr>
            <a:spLocks noChangeArrowheads="1"/>
          </p:cNvSpPr>
          <p:nvPr/>
        </p:nvSpPr>
        <p:spPr bwMode="auto">
          <a:xfrm>
            <a:off x="199232" y="3245598"/>
            <a:ext cx="2550562" cy="24622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smtClean="0">
                <a:solidFill>
                  <a:srgbClr val="333333"/>
                </a:solidFill>
                <a:latin typeface="Calibri" panose="020F0502020204030204" pitchFamily="34" charset="0"/>
              </a:rPr>
              <a:t>Spaß und Freude</a:t>
            </a:r>
            <a:endParaRPr lang="de-DE" altLang="de-DE" sz="1200" b="0" dirty="0">
              <a:solidFill>
                <a:srgbClr val="333333"/>
              </a:solidFill>
              <a:latin typeface="Calibri" panose="020F0502020204030204" pitchFamily="34" charset="0"/>
            </a:endParaRPr>
          </a:p>
        </p:txBody>
      </p:sp>
    </p:spTree>
    <p:extLst>
      <p:ext uri="{BB962C8B-B14F-4D97-AF65-F5344CB8AC3E}">
        <p14:creationId xmlns:p14="http://schemas.microsoft.com/office/powerpoint/2010/main" val="8173547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F10: </a:t>
            </a:r>
            <a:r>
              <a:rPr lang="de-AT" altLang="de-DE" sz="900" b="0" dirty="0" smtClean="0">
                <a:solidFill>
                  <a:schemeClr val="folHlink"/>
                </a:solidFill>
                <a:latin typeface="Calibri" panose="020F0502020204030204" pitchFamily="34" charset="0"/>
              </a:rPr>
              <a:t>Nun kurz zu den unterschiedlichen Motiven beim Kauf von Produkten und Dienstleistungen – sagen Sie mir bitte, ob die folgenden Motive für Sie persönlich dabei eine große Rolle, eine gewisse Rolle oder so gut wie keine Rolle spielen. … die Umweltverträglichkeit und Nachhaltigkeit </a:t>
            </a:r>
            <a:r>
              <a:rPr lang="de-DE" altLang="de-DE" sz="900" b="0" noProof="1" smtClean="0">
                <a:solidFill>
                  <a:srgbClr val="666666"/>
                </a:solidFill>
                <a:latin typeface="Calibri" panose="020F0502020204030204" pitchFamily="34" charset="0"/>
              </a:rPr>
              <a:t>[</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smtClean="0"/>
              <a:t>Kaufmotiv: Umweltverträglichkeit und </a:t>
            </a:r>
            <a:r>
              <a:rPr lang="de-AT" altLang="de-DE" dirty="0"/>
              <a:t>Nachhaltigkeit (</a:t>
            </a:r>
            <a:r>
              <a:rPr lang="de-AT" altLang="de-DE" dirty="0" smtClean="0"/>
              <a:t>1/2)</a:t>
            </a:r>
            <a:r>
              <a:rPr lang="de-AT" dirty="0" smtClean="0">
                <a:solidFill>
                  <a:schemeClr val="bg1"/>
                </a:solidFill>
              </a:rPr>
              <a:t> Dienstleistungen</a:t>
            </a:r>
            <a:r>
              <a:rPr lang="de-AT" dirty="0">
                <a:solidFill>
                  <a:schemeClr val="bg1"/>
                </a:solidFill>
              </a:rPr>
              <a:t/>
            </a:r>
            <a:br>
              <a:rPr lang="de-AT" dirty="0">
                <a:solidFill>
                  <a:schemeClr val="bg1"/>
                </a:solidFill>
              </a:rPr>
            </a:br>
            <a:endParaRPr lang="de-AT" dirty="0">
              <a:solidFill>
                <a:schemeClr val="bg1"/>
              </a:solidFill>
            </a:endParaRPr>
          </a:p>
        </p:txBody>
      </p:sp>
      <p:pic>
        <p:nvPicPr>
          <p:cNvPr id="7" name="Grafik 6"/>
          <p:cNvPicPr>
            <a:picLocks noChangeAspect="1"/>
          </p:cNvPicPr>
          <p:nvPr/>
        </p:nvPicPr>
        <p:blipFill>
          <a:blip r:embed="rId3"/>
          <a:stretch>
            <a:fillRect/>
          </a:stretch>
        </p:blipFill>
        <p:spPr>
          <a:xfrm>
            <a:off x="579864" y="1335063"/>
            <a:ext cx="7211122" cy="4343245"/>
          </a:xfrm>
          <a:prstGeom prst="rect">
            <a:avLst/>
          </a:prstGeom>
        </p:spPr>
      </p:pic>
    </p:spTree>
    <p:extLst>
      <p:ext uri="{BB962C8B-B14F-4D97-AF65-F5344CB8AC3E}">
        <p14:creationId xmlns:p14="http://schemas.microsoft.com/office/powerpoint/2010/main" val="32684927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F10: </a:t>
            </a:r>
            <a:r>
              <a:rPr lang="de-AT" altLang="de-DE" sz="900" b="0" dirty="0" smtClean="0">
                <a:solidFill>
                  <a:schemeClr val="folHlink"/>
                </a:solidFill>
                <a:latin typeface="Calibri" panose="020F0502020204030204" pitchFamily="34" charset="0"/>
              </a:rPr>
              <a:t>Nun kurz zu den unterschiedlichen Motiven beim Kauf von Produkten und Dienstleistungen – sagen Sie mir bitte, ob die folgenden Motive für Sie persönlich dabei eine große Rolle, eine gewisse Rolle oder so gut wie keine Rolle spielen. … die Umweltverträglichkeit und Nachhaltigkeit </a:t>
            </a:r>
            <a:r>
              <a:rPr lang="de-DE" altLang="de-DE" sz="900" b="0" noProof="1" smtClean="0">
                <a:solidFill>
                  <a:srgbClr val="666666"/>
                </a:solidFill>
                <a:latin typeface="Calibri" panose="020F0502020204030204" pitchFamily="34" charset="0"/>
              </a:rPr>
              <a:t>[</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smtClean="0"/>
              <a:t>Kaufmotiv: Umweltverträglichkeit und </a:t>
            </a:r>
            <a:r>
              <a:rPr lang="de-AT" altLang="de-DE" dirty="0"/>
              <a:t>Nachhaltigkeit </a:t>
            </a:r>
            <a:r>
              <a:rPr lang="de-AT" altLang="de-DE" dirty="0" smtClean="0"/>
              <a:t>(</a:t>
            </a:r>
            <a:r>
              <a:rPr lang="de-AT" altLang="de-DE" dirty="0"/>
              <a:t>2</a:t>
            </a:r>
            <a:r>
              <a:rPr lang="de-AT" altLang="de-DE" dirty="0" smtClean="0"/>
              <a:t>/2)</a:t>
            </a:r>
            <a:r>
              <a:rPr lang="de-AT" dirty="0" smtClean="0">
                <a:solidFill>
                  <a:schemeClr val="bg1"/>
                </a:solidFill>
              </a:rPr>
              <a:t> Dienstleistungen</a:t>
            </a:r>
            <a:r>
              <a:rPr lang="de-AT" dirty="0">
                <a:solidFill>
                  <a:schemeClr val="bg1"/>
                </a:solidFill>
              </a:rPr>
              <a:t/>
            </a:r>
            <a:br>
              <a:rPr lang="de-AT" dirty="0">
                <a:solidFill>
                  <a:schemeClr val="bg1"/>
                </a:solidFill>
              </a:rPr>
            </a:br>
            <a:endParaRPr lang="de-AT" dirty="0">
              <a:solidFill>
                <a:schemeClr val="bg1"/>
              </a:solidFill>
            </a:endParaRPr>
          </a:p>
        </p:txBody>
      </p:sp>
      <p:pic>
        <p:nvPicPr>
          <p:cNvPr id="6" name="Grafik 5"/>
          <p:cNvPicPr>
            <a:picLocks noChangeAspect="1"/>
          </p:cNvPicPr>
          <p:nvPr/>
        </p:nvPicPr>
        <p:blipFill>
          <a:blip r:embed="rId3"/>
          <a:stretch>
            <a:fillRect/>
          </a:stretch>
        </p:blipFill>
        <p:spPr>
          <a:xfrm>
            <a:off x="590649" y="1338229"/>
            <a:ext cx="7211122" cy="4339970"/>
          </a:xfrm>
          <a:prstGeom prst="rect">
            <a:avLst/>
          </a:prstGeom>
        </p:spPr>
      </p:pic>
    </p:spTree>
    <p:extLst>
      <p:ext uri="{BB962C8B-B14F-4D97-AF65-F5344CB8AC3E}">
        <p14:creationId xmlns:p14="http://schemas.microsoft.com/office/powerpoint/2010/main" val="4478170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F10: </a:t>
            </a:r>
            <a:r>
              <a:rPr lang="de-AT" altLang="de-DE" sz="900" b="0" dirty="0" smtClean="0">
                <a:solidFill>
                  <a:schemeClr val="folHlink"/>
                </a:solidFill>
                <a:latin typeface="Calibri" panose="020F0502020204030204" pitchFamily="34" charset="0"/>
              </a:rPr>
              <a:t>Nun kurz zu den unterschiedlichen Motiven beim Kauf von Produkten und Dienstleistungen – sagen Sie mir bitte, ob die folgenden Motive für Sie persönlich dabei eine große Rolle, eine gewisse Rolle oder so gut wie keine Rolle spielen. … sparsam sein und nur das Nötige kaufen </a:t>
            </a:r>
            <a:r>
              <a:rPr lang="de-DE" altLang="de-DE" sz="900" b="0" noProof="1" smtClean="0">
                <a:solidFill>
                  <a:srgbClr val="666666"/>
                </a:solidFill>
                <a:latin typeface="Calibri" panose="020F0502020204030204" pitchFamily="34" charset="0"/>
              </a:rPr>
              <a:t>[in </a:t>
            </a:r>
            <a:r>
              <a:rPr lang="de-DE" altLang="de-DE" sz="900" b="0" noProof="1">
                <a:solidFill>
                  <a:srgbClr val="666666"/>
                </a:solidFill>
                <a:latin typeface="Calibri" panose="020F0502020204030204" pitchFamily="34" charset="0"/>
              </a:rPr>
              <a:t>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smtClean="0"/>
              <a:t>Kaufmotiv: Sparsamkeit </a:t>
            </a:r>
            <a:r>
              <a:rPr lang="de-AT" altLang="de-DE" dirty="0"/>
              <a:t>(</a:t>
            </a:r>
            <a:r>
              <a:rPr lang="de-AT" altLang="de-DE" dirty="0" smtClean="0"/>
              <a:t>1/2)</a:t>
            </a:r>
            <a:r>
              <a:rPr lang="de-AT" dirty="0" smtClean="0">
                <a:solidFill>
                  <a:schemeClr val="bg1"/>
                </a:solidFill>
              </a:rPr>
              <a:t> Dienstleistungen</a:t>
            </a:r>
            <a:r>
              <a:rPr lang="de-AT" dirty="0">
                <a:solidFill>
                  <a:schemeClr val="bg1"/>
                </a:solidFill>
              </a:rPr>
              <a:t/>
            </a:r>
            <a:br>
              <a:rPr lang="de-AT" dirty="0">
                <a:solidFill>
                  <a:schemeClr val="bg1"/>
                </a:solidFill>
              </a:rPr>
            </a:br>
            <a:endParaRPr lang="de-AT" dirty="0">
              <a:solidFill>
                <a:schemeClr val="bg1"/>
              </a:solidFill>
            </a:endParaRPr>
          </a:p>
        </p:txBody>
      </p:sp>
      <p:pic>
        <p:nvPicPr>
          <p:cNvPr id="10" name="Grafik 9"/>
          <p:cNvPicPr>
            <a:picLocks noChangeAspect="1"/>
          </p:cNvPicPr>
          <p:nvPr/>
        </p:nvPicPr>
        <p:blipFill>
          <a:blip r:embed="rId3"/>
          <a:stretch>
            <a:fillRect/>
          </a:stretch>
        </p:blipFill>
        <p:spPr>
          <a:xfrm>
            <a:off x="579864" y="1335063"/>
            <a:ext cx="7211122" cy="4343245"/>
          </a:xfrm>
          <a:prstGeom prst="rect">
            <a:avLst/>
          </a:prstGeom>
        </p:spPr>
      </p:pic>
    </p:spTree>
    <p:extLst>
      <p:ext uri="{BB962C8B-B14F-4D97-AF65-F5344CB8AC3E}">
        <p14:creationId xmlns:p14="http://schemas.microsoft.com/office/powerpoint/2010/main" val="26799337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F10: </a:t>
            </a:r>
            <a:r>
              <a:rPr lang="de-AT" altLang="de-DE" sz="900" b="0" dirty="0" smtClean="0">
                <a:solidFill>
                  <a:schemeClr val="folHlink"/>
                </a:solidFill>
                <a:latin typeface="Calibri" panose="020F0502020204030204" pitchFamily="34" charset="0"/>
              </a:rPr>
              <a:t>Nun kurz zu den unterschiedlichen Motiven beim Kauf von Produkten und Dienstleistungen – sagen Sie mir bitte, ob die folgenden Motive für Sie persönlich dabei eine große Rolle, eine gewisse Rolle oder so gut wie keine Rolle spielen. … sparsam sein und nur das Nötige kaufen </a:t>
            </a:r>
            <a:r>
              <a:rPr lang="de-DE" altLang="de-DE" sz="900" b="0" noProof="1" smtClean="0">
                <a:solidFill>
                  <a:srgbClr val="666666"/>
                </a:solidFill>
                <a:latin typeface="Calibri" panose="020F0502020204030204" pitchFamily="34" charset="0"/>
              </a:rPr>
              <a:t>[in </a:t>
            </a:r>
            <a:r>
              <a:rPr lang="de-DE" altLang="de-DE" sz="900" b="0" noProof="1">
                <a:solidFill>
                  <a:srgbClr val="666666"/>
                </a:solidFill>
                <a:latin typeface="Calibri" panose="020F0502020204030204" pitchFamily="34" charset="0"/>
              </a:rPr>
              <a:t>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smtClean="0"/>
              <a:t>Kaufmotiv: Sparsamkeit (2/2)</a:t>
            </a:r>
            <a:r>
              <a:rPr lang="de-AT" dirty="0" smtClean="0">
                <a:solidFill>
                  <a:schemeClr val="bg1"/>
                </a:solidFill>
              </a:rPr>
              <a:t> Dienstleistungen</a:t>
            </a:r>
            <a:r>
              <a:rPr lang="de-AT" dirty="0">
                <a:solidFill>
                  <a:schemeClr val="bg1"/>
                </a:solidFill>
              </a:rPr>
              <a:t/>
            </a:r>
            <a:br>
              <a:rPr lang="de-AT" dirty="0">
                <a:solidFill>
                  <a:schemeClr val="bg1"/>
                </a:solidFill>
              </a:rPr>
            </a:br>
            <a:endParaRPr lang="de-AT" dirty="0">
              <a:solidFill>
                <a:schemeClr val="bg1"/>
              </a:solidFill>
            </a:endParaRPr>
          </a:p>
        </p:txBody>
      </p:sp>
      <p:pic>
        <p:nvPicPr>
          <p:cNvPr id="6" name="Grafik 5"/>
          <p:cNvPicPr>
            <a:picLocks noChangeAspect="1"/>
          </p:cNvPicPr>
          <p:nvPr/>
        </p:nvPicPr>
        <p:blipFill>
          <a:blip r:embed="rId3"/>
          <a:stretch>
            <a:fillRect/>
          </a:stretch>
        </p:blipFill>
        <p:spPr>
          <a:xfrm>
            <a:off x="590649" y="1338229"/>
            <a:ext cx="7211122" cy="4339970"/>
          </a:xfrm>
          <a:prstGeom prst="rect">
            <a:avLst/>
          </a:prstGeom>
        </p:spPr>
      </p:pic>
    </p:spTree>
    <p:extLst>
      <p:ext uri="{BB962C8B-B14F-4D97-AF65-F5344CB8AC3E}">
        <p14:creationId xmlns:p14="http://schemas.microsoft.com/office/powerpoint/2010/main" val="24357210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587306" y="1331671"/>
            <a:ext cx="7211122" cy="4359622"/>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F10: </a:t>
            </a:r>
            <a:r>
              <a:rPr lang="de-AT" altLang="de-DE" sz="900" b="0" dirty="0" smtClean="0">
                <a:solidFill>
                  <a:schemeClr val="folHlink"/>
                </a:solidFill>
                <a:latin typeface="Calibri" panose="020F0502020204030204" pitchFamily="34" charset="0"/>
              </a:rPr>
              <a:t>Nun kurz zu den unterschiedlichen Motiven beim Kauf von Produkten und Dienstleistungen – sagen Sie mir bitte, ob die folgenden Motive für Sie persönlich dabei eine große Rolle, eine gewisse Rolle oder so gut wie keine Rolle spielen. … der Gesundheitsaspekt </a:t>
            </a:r>
            <a:r>
              <a:rPr lang="de-DE" altLang="de-DE" sz="900" b="0" noProof="1" smtClean="0">
                <a:solidFill>
                  <a:srgbClr val="666666"/>
                </a:solidFill>
                <a:latin typeface="Calibri" panose="020F0502020204030204" pitchFamily="34" charset="0"/>
              </a:rPr>
              <a:t>[in </a:t>
            </a:r>
            <a:r>
              <a:rPr lang="de-DE" altLang="de-DE" sz="900" b="0" noProof="1">
                <a:solidFill>
                  <a:srgbClr val="666666"/>
                </a:solidFill>
                <a:latin typeface="Calibri" panose="020F0502020204030204" pitchFamily="34" charset="0"/>
              </a:rPr>
              <a:t>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smtClean="0"/>
              <a:t>Kaufmotiv: Gesundheit (1/2)</a:t>
            </a:r>
            <a:r>
              <a:rPr lang="de-AT" dirty="0" smtClean="0">
                <a:solidFill>
                  <a:schemeClr val="bg1"/>
                </a:solidFill>
              </a:rPr>
              <a:t> Dienstleistungen</a:t>
            </a:r>
            <a:r>
              <a:rPr lang="de-AT" dirty="0">
                <a:solidFill>
                  <a:schemeClr val="bg1"/>
                </a:solidFill>
              </a:rPr>
              <a:t/>
            </a:r>
            <a:br>
              <a:rPr lang="de-AT" dirty="0">
                <a:solidFill>
                  <a:schemeClr val="bg1"/>
                </a:solidFill>
              </a:rPr>
            </a:br>
            <a:endParaRPr lang="de-AT" dirty="0">
              <a:solidFill>
                <a:schemeClr val="bg1"/>
              </a:solidFill>
            </a:endParaRPr>
          </a:p>
        </p:txBody>
      </p:sp>
    </p:spTree>
    <p:extLst>
      <p:ext uri="{BB962C8B-B14F-4D97-AF65-F5344CB8AC3E}">
        <p14:creationId xmlns:p14="http://schemas.microsoft.com/office/powerpoint/2010/main" val="13805377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601629" y="1356452"/>
            <a:ext cx="7212193" cy="4338680"/>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F10: </a:t>
            </a:r>
            <a:r>
              <a:rPr lang="de-AT" altLang="de-DE" sz="900" b="0" dirty="0" smtClean="0">
                <a:solidFill>
                  <a:schemeClr val="folHlink"/>
                </a:solidFill>
                <a:latin typeface="Calibri" panose="020F0502020204030204" pitchFamily="34" charset="0"/>
              </a:rPr>
              <a:t>Nun kurz zu den unterschiedlichen Motiven beim Kauf von Produkten und Dienstleistungen – sagen Sie mir bitte, ob die folgenden Motive für Sie persönlich dabei eine große Rolle, eine gewisse Rolle oder so gut wie keine Rolle spielen. … der Gesundheitsaspekt </a:t>
            </a:r>
            <a:r>
              <a:rPr lang="de-DE" altLang="de-DE" sz="900" b="0" noProof="1" smtClean="0">
                <a:solidFill>
                  <a:srgbClr val="666666"/>
                </a:solidFill>
                <a:latin typeface="Calibri" panose="020F0502020204030204" pitchFamily="34" charset="0"/>
              </a:rPr>
              <a:t>[in </a:t>
            </a:r>
            <a:r>
              <a:rPr lang="de-DE" altLang="de-DE" sz="900" b="0" noProof="1">
                <a:solidFill>
                  <a:srgbClr val="666666"/>
                </a:solidFill>
                <a:latin typeface="Calibri" panose="020F0502020204030204" pitchFamily="34" charset="0"/>
              </a:rPr>
              <a:t>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smtClean="0"/>
              <a:t>Kaufmotiv: Gesundheit (2/2)</a:t>
            </a:r>
            <a:r>
              <a:rPr lang="de-AT" dirty="0" smtClean="0">
                <a:solidFill>
                  <a:schemeClr val="bg1"/>
                </a:solidFill>
              </a:rPr>
              <a:t> Dienstleistungen</a:t>
            </a:r>
            <a:r>
              <a:rPr lang="de-AT" dirty="0">
                <a:solidFill>
                  <a:schemeClr val="bg1"/>
                </a:solidFill>
              </a:rPr>
              <a:t/>
            </a:r>
            <a:br>
              <a:rPr lang="de-AT" dirty="0">
                <a:solidFill>
                  <a:schemeClr val="bg1"/>
                </a:solidFill>
              </a:rPr>
            </a:br>
            <a:endParaRPr lang="de-AT" dirty="0">
              <a:solidFill>
                <a:schemeClr val="bg1"/>
              </a:solidFill>
            </a:endParaRPr>
          </a:p>
        </p:txBody>
      </p:sp>
    </p:spTree>
    <p:extLst>
      <p:ext uri="{BB962C8B-B14F-4D97-AF65-F5344CB8AC3E}">
        <p14:creationId xmlns:p14="http://schemas.microsoft.com/office/powerpoint/2010/main" val="29229901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F10: </a:t>
            </a:r>
            <a:r>
              <a:rPr lang="de-AT" altLang="de-DE" sz="900" b="0" dirty="0" smtClean="0">
                <a:solidFill>
                  <a:schemeClr val="folHlink"/>
                </a:solidFill>
                <a:latin typeface="Calibri" panose="020F0502020204030204" pitchFamily="34" charset="0"/>
              </a:rPr>
              <a:t>Nun kurz zu den unterschiedlichen Motiven beim Kauf von Produkten und Dienstleistungen – sagen Sie mir bitte, ob die folgenden Motive für Sie persönlich dabei eine große Rolle, eine gewisse Rolle oder so gut wie keine Rolle spielen. … zeigen, was man sich leisten kann </a:t>
            </a:r>
            <a:r>
              <a:rPr lang="de-DE" altLang="de-DE" sz="900" b="0" noProof="1" smtClean="0">
                <a:solidFill>
                  <a:srgbClr val="666666"/>
                </a:solidFill>
                <a:latin typeface="Calibri" panose="020F0502020204030204" pitchFamily="34" charset="0"/>
              </a:rPr>
              <a:t>[in </a:t>
            </a:r>
            <a:r>
              <a:rPr lang="de-DE" altLang="de-DE" sz="900" b="0" noProof="1">
                <a:solidFill>
                  <a:srgbClr val="666666"/>
                </a:solidFill>
                <a:latin typeface="Calibri" panose="020F0502020204030204" pitchFamily="34" charset="0"/>
              </a:rPr>
              <a:t>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smtClean="0"/>
              <a:t>Kaufmotiv: Status (1/2)</a:t>
            </a:r>
            <a:r>
              <a:rPr lang="de-AT" dirty="0" smtClean="0">
                <a:solidFill>
                  <a:schemeClr val="bg1"/>
                </a:solidFill>
              </a:rPr>
              <a:t> Dienstleistungen</a:t>
            </a:r>
            <a:r>
              <a:rPr lang="de-AT" dirty="0">
                <a:solidFill>
                  <a:schemeClr val="bg1"/>
                </a:solidFill>
              </a:rPr>
              <a:t/>
            </a:r>
            <a:br>
              <a:rPr lang="de-AT" dirty="0">
                <a:solidFill>
                  <a:schemeClr val="bg1"/>
                </a:solidFill>
              </a:rPr>
            </a:br>
            <a:endParaRPr lang="de-AT" dirty="0">
              <a:solidFill>
                <a:schemeClr val="bg1"/>
              </a:solidFill>
            </a:endParaRPr>
          </a:p>
        </p:txBody>
      </p:sp>
      <p:pic>
        <p:nvPicPr>
          <p:cNvPr id="5" name="Grafik 4"/>
          <p:cNvPicPr>
            <a:picLocks noChangeAspect="1"/>
          </p:cNvPicPr>
          <p:nvPr/>
        </p:nvPicPr>
        <p:blipFill>
          <a:blip r:embed="rId3"/>
          <a:stretch>
            <a:fillRect/>
          </a:stretch>
        </p:blipFill>
        <p:spPr>
          <a:xfrm>
            <a:off x="601629" y="1347844"/>
            <a:ext cx="7212193" cy="4340728"/>
          </a:xfrm>
          <a:prstGeom prst="rect">
            <a:avLst/>
          </a:prstGeom>
        </p:spPr>
      </p:pic>
    </p:spTree>
    <p:extLst>
      <p:ext uri="{BB962C8B-B14F-4D97-AF65-F5344CB8AC3E}">
        <p14:creationId xmlns:p14="http://schemas.microsoft.com/office/powerpoint/2010/main" val="4547022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F10: </a:t>
            </a:r>
            <a:r>
              <a:rPr lang="de-AT" altLang="de-DE" sz="900" b="0" dirty="0" smtClean="0">
                <a:solidFill>
                  <a:schemeClr val="folHlink"/>
                </a:solidFill>
                <a:latin typeface="Calibri" panose="020F0502020204030204" pitchFamily="34" charset="0"/>
              </a:rPr>
              <a:t>Nun kurz zu den unterschiedlichen Motiven beim Kauf von Produkten und Dienstleistungen – sagen Sie mir bitte, ob die folgenden Motive für Sie persönlich dabei eine große Rolle, eine gewisse Rolle oder so gut wie keine Rolle spielen. … </a:t>
            </a:r>
            <a:r>
              <a:rPr lang="de-AT" altLang="de-DE" sz="900" b="0" dirty="0">
                <a:solidFill>
                  <a:schemeClr val="folHlink"/>
                </a:solidFill>
                <a:latin typeface="Calibri" panose="020F0502020204030204" pitchFamily="34" charset="0"/>
              </a:rPr>
              <a:t>zeigen, was man sich leisten kann </a:t>
            </a:r>
            <a:r>
              <a:rPr lang="de-DE" altLang="de-DE" sz="900" b="0" noProof="1" smtClean="0">
                <a:solidFill>
                  <a:srgbClr val="666666"/>
                </a:solidFill>
                <a:latin typeface="Calibri" panose="020F0502020204030204" pitchFamily="34" charset="0"/>
              </a:rPr>
              <a:t>[in </a:t>
            </a:r>
            <a:r>
              <a:rPr lang="de-DE" altLang="de-DE" sz="900" b="0" noProof="1">
                <a:solidFill>
                  <a:srgbClr val="666666"/>
                </a:solidFill>
                <a:latin typeface="Calibri" panose="020F0502020204030204" pitchFamily="34" charset="0"/>
              </a:rPr>
              <a:t>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smtClean="0"/>
              <a:t>Kaufmotiv: Status (2/2)</a:t>
            </a:r>
            <a:r>
              <a:rPr lang="de-AT" dirty="0" smtClean="0">
                <a:solidFill>
                  <a:schemeClr val="bg1"/>
                </a:solidFill>
              </a:rPr>
              <a:t> Dienstleistungen</a:t>
            </a:r>
            <a:r>
              <a:rPr lang="de-AT" dirty="0">
                <a:solidFill>
                  <a:schemeClr val="bg1"/>
                </a:solidFill>
              </a:rPr>
              <a:t/>
            </a:r>
            <a:br>
              <a:rPr lang="de-AT" dirty="0">
                <a:solidFill>
                  <a:schemeClr val="bg1"/>
                </a:solidFill>
              </a:rPr>
            </a:br>
            <a:endParaRPr lang="de-AT" dirty="0">
              <a:solidFill>
                <a:schemeClr val="bg1"/>
              </a:solidFill>
            </a:endParaRPr>
          </a:p>
        </p:txBody>
      </p:sp>
      <p:pic>
        <p:nvPicPr>
          <p:cNvPr id="5" name="Grafik 4"/>
          <p:cNvPicPr>
            <a:picLocks noChangeAspect="1"/>
          </p:cNvPicPr>
          <p:nvPr/>
        </p:nvPicPr>
        <p:blipFill>
          <a:blip r:embed="rId3"/>
          <a:stretch>
            <a:fillRect/>
          </a:stretch>
        </p:blipFill>
        <p:spPr>
          <a:xfrm>
            <a:off x="594197" y="1347843"/>
            <a:ext cx="7212192" cy="4340729"/>
          </a:xfrm>
          <a:prstGeom prst="rect">
            <a:avLst/>
          </a:prstGeom>
        </p:spPr>
      </p:pic>
    </p:spTree>
    <p:extLst>
      <p:ext uri="{BB962C8B-B14F-4D97-AF65-F5344CB8AC3E}">
        <p14:creationId xmlns:p14="http://schemas.microsoft.com/office/powerpoint/2010/main" val="2831939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79930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a:solidFill>
                  <a:schemeClr val="folHlink"/>
                </a:solidFill>
                <a:latin typeface="Calibri" panose="020F0502020204030204" pitchFamily="34" charset="0"/>
              </a:rPr>
              <a:t>F1: </a:t>
            </a:r>
            <a:r>
              <a:rPr lang="de-AT" altLang="de-DE" sz="900" b="0" dirty="0" smtClean="0">
                <a:solidFill>
                  <a:schemeClr val="folHlink"/>
                </a:solidFill>
                <a:latin typeface="Calibri" panose="020F0502020204030204" pitchFamily="34" charset="0"/>
              </a:rPr>
              <a:t>Wie wichtig ist Ihnen Konsumentenschutz im Allgemeinen? Geben Sie bitte eine Note: 1 = sehr wichtig, 5 = gar nicht wichtig, dazwischen können Sie abstufen. </a:t>
            </a:r>
            <a:br>
              <a:rPr lang="de-AT" altLang="de-DE" sz="900" b="0" dirty="0" smtClean="0">
                <a:solidFill>
                  <a:schemeClr val="folHlink"/>
                </a:solidFill>
                <a:latin typeface="Calibri" panose="020F0502020204030204" pitchFamily="34" charset="0"/>
              </a:rPr>
            </a:br>
            <a:r>
              <a:rPr lang="de-DE" altLang="de-DE" sz="900" b="0" noProof="1" smtClean="0">
                <a:solidFill>
                  <a:schemeClr val="folHlink"/>
                </a:solidFill>
                <a:latin typeface="Calibri" panose="020F0502020204030204" pitchFamily="34" charset="0"/>
              </a:rPr>
              <a:t>[in </a:t>
            </a:r>
            <a:r>
              <a:rPr lang="de-DE" altLang="de-DE" sz="900" b="0" noProof="1">
                <a:solidFill>
                  <a:schemeClr val="folHlink"/>
                </a:solidFill>
                <a:latin typeface="Calibri" panose="020F0502020204030204" pitchFamily="34" charset="0"/>
              </a:rPr>
              <a:t>Prozent]</a:t>
            </a:r>
            <a:endParaRPr lang="de-DE" altLang="de-DE" sz="900" b="0" dirty="0">
              <a:solidFill>
                <a:schemeClr val="folHlink"/>
              </a:solidFill>
              <a:latin typeface="Calibri" panose="020F0502020204030204" pitchFamily="34" charset="0"/>
            </a:endParaRPr>
          </a:p>
        </p:txBody>
      </p:sp>
      <p:sp>
        <p:nvSpPr>
          <p:cNvPr id="2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a:t>
            </a:r>
            <a:r>
              <a:rPr lang="de-DE" altLang="de-DE" sz="800" b="0" dirty="0" smtClean="0">
                <a:solidFill>
                  <a:schemeClr val="folHlink"/>
                </a:solidFill>
                <a:latin typeface="Calibri" panose="020F0502020204030204" pitchFamily="34" charset="0"/>
              </a:rPr>
              <a:t>n=1.800</a:t>
            </a:r>
            <a:endParaRPr lang="de-DE" altLang="de-DE" sz="800" b="0" dirty="0">
              <a:solidFill>
                <a:schemeClr val="folHlink"/>
              </a:solidFill>
              <a:latin typeface="Calibri" panose="020F0502020204030204" pitchFamily="34" charset="0"/>
            </a:endParaRPr>
          </a:p>
        </p:txBody>
      </p:sp>
      <p:sp>
        <p:nvSpPr>
          <p:cNvPr id="16386" name="Rectangle 2"/>
          <p:cNvSpPr>
            <a:spLocks noGrp="1" noChangeArrowheads="1"/>
          </p:cNvSpPr>
          <p:nvPr>
            <p:ph type="title"/>
          </p:nvPr>
        </p:nvSpPr>
        <p:spPr>
          <a:prstGeom prst="rect">
            <a:avLst/>
          </a:prstGeom>
          <a:noFill/>
        </p:spPr>
        <p:txBody>
          <a:bodyPr/>
          <a:lstStyle/>
          <a:p>
            <a:pPr eaLnBrk="1" hangingPunct="1"/>
            <a:r>
              <a:rPr lang="de-DE" altLang="de-DE" dirty="0"/>
              <a:t>Wie wichtig ist Konsumentenschutz?</a:t>
            </a:r>
            <a:endParaRPr lang="de-AT" altLang="de-DE" dirty="0"/>
          </a:p>
        </p:txBody>
      </p:sp>
      <p:sp>
        <p:nvSpPr>
          <p:cNvPr id="9" name="Rectangle 88"/>
          <p:cNvSpPr>
            <a:spLocks noChangeArrowheads="1"/>
          </p:cNvSpPr>
          <p:nvPr/>
        </p:nvSpPr>
        <p:spPr bwMode="auto">
          <a:xfrm>
            <a:off x="7248525" y="1254675"/>
            <a:ext cx="492125" cy="261610"/>
          </a:xfrm>
          <a:prstGeom prst="rect">
            <a:avLst/>
          </a:prstGeom>
          <a:solidFill>
            <a:srgbClr val="F8F8F8"/>
          </a:solidFill>
          <a:ln w="28575" algn="ctr">
            <a:noFill/>
            <a:miter lim="800000"/>
            <a:headEnd/>
            <a:tailEnd/>
          </a:ln>
          <a:effectLst/>
          <a:extLst/>
        </p:spPr>
        <p:txBody>
          <a:bodyPr wrap="square" anchor="ctr">
            <a:spAutoFit/>
          </a:bodyPr>
          <a:lstStyle/>
          <a:p>
            <a:pPr algn="ctr"/>
            <a:r>
              <a:rPr lang="de-DE" altLang="de-DE" sz="1100" dirty="0" smtClean="0">
                <a:solidFill>
                  <a:srgbClr val="333333"/>
                </a:solidFill>
                <a:latin typeface="Calibri" panose="020F0502020204030204" pitchFamily="34" charset="0"/>
              </a:rPr>
              <a:t>MW</a:t>
            </a:r>
            <a:endParaRPr lang="de-DE" altLang="de-DE" sz="1200" dirty="0">
              <a:solidFill>
                <a:srgbClr val="333333"/>
              </a:solidFill>
              <a:latin typeface="Calibri" panose="020F0502020204030204" pitchFamily="34" charset="0"/>
            </a:endParaRPr>
          </a:p>
        </p:txBody>
      </p:sp>
      <p:pic>
        <p:nvPicPr>
          <p:cNvPr id="3" name="Grafik 2"/>
          <p:cNvPicPr>
            <a:picLocks noChangeAspect="1"/>
          </p:cNvPicPr>
          <p:nvPr/>
        </p:nvPicPr>
        <p:blipFill>
          <a:blip r:embed="rId3"/>
          <a:stretch>
            <a:fillRect/>
          </a:stretch>
        </p:blipFill>
        <p:spPr>
          <a:xfrm>
            <a:off x="496094" y="1318971"/>
            <a:ext cx="7242676" cy="4712616"/>
          </a:xfrm>
          <a:prstGeom prst="rect">
            <a:avLst/>
          </a:prstGeom>
        </p:spPr>
      </p:pic>
    </p:spTree>
    <p:extLst>
      <p:ext uri="{BB962C8B-B14F-4D97-AF65-F5344CB8AC3E}">
        <p14:creationId xmlns:p14="http://schemas.microsoft.com/office/powerpoint/2010/main" val="4095984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F10: </a:t>
            </a:r>
            <a:r>
              <a:rPr lang="de-AT" altLang="de-DE" sz="900" b="0" dirty="0" smtClean="0">
                <a:solidFill>
                  <a:schemeClr val="folHlink"/>
                </a:solidFill>
                <a:latin typeface="Calibri" panose="020F0502020204030204" pitchFamily="34" charset="0"/>
              </a:rPr>
              <a:t>Nun kurz zu den unterschiedlichen Motiven beim Kauf von Produkten und Dienstleistungen – sagen Sie mir bitte, ob die folgenden Motive für Sie persönlich dabei eine große Rolle, eine gewisse Rolle oder so gut wie keine Rolle spielen. … dass es im Trend liegt, also modern und cool ist </a:t>
            </a:r>
            <a:r>
              <a:rPr lang="de-DE" altLang="de-DE" sz="900" b="0" noProof="1" smtClean="0">
                <a:solidFill>
                  <a:srgbClr val="666666"/>
                </a:solidFill>
                <a:latin typeface="Calibri" panose="020F0502020204030204" pitchFamily="34" charset="0"/>
              </a:rPr>
              <a:t>[in </a:t>
            </a:r>
            <a:r>
              <a:rPr lang="de-DE" altLang="de-DE" sz="900" b="0" noProof="1">
                <a:solidFill>
                  <a:srgbClr val="666666"/>
                </a:solidFill>
                <a:latin typeface="Calibri" panose="020F0502020204030204" pitchFamily="34" charset="0"/>
              </a:rPr>
              <a:t>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smtClean="0"/>
              <a:t>Kaufmotiv: trendy, modern, cool sein (1/2)</a:t>
            </a:r>
            <a:r>
              <a:rPr lang="de-AT" dirty="0" smtClean="0">
                <a:solidFill>
                  <a:schemeClr val="bg1"/>
                </a:solidFill>
              </a:rPr>
              <a:t> Dienstleistungen</a:t>
            </a:r>
            <a:r>
              <a:rPr lang="de-AT" dirty="0">
                <a:solidFill>
                  <a:schemeClr val="bg1"/>
                </a:solidFill>
              </a:rPr>
              <a:t/>
            </a:r>
            <a:br>
              <a:rPr lang="de-AT" dirty="0">
                <a:solidFill>
                  <a:schemeClr val="bg1"/>
                </a:solidFill>
              </a:rPr>
            </a:br>
            <a:endParaRPr lang="de-AT" dirty="0">
              <a:solidFill>
                <a:schemeClr val="bg1"/>
              </a:solidFill>
            </a:endParaRPr>
          </a:p>
        </p:txBody>
      </p:sp>
      <p:pic>
        <p:nvPicPr>
          <p:cNvPr id="6" name="Grafik 5"/>
          <p:cNvPicPr>
            <a:picLocks noChangeAspect="1"/>
          </p:cNvPicPr>
          <p:nvPr/>
        </p:nvPicPr>
        <p:blipFill>
          <a:blip r:embed="rId3"/>
          <a:stretch>
            <a:fillRect/>
          </a:stretch>
        </p:blipFill>
        <p:spPr>
          <a:xfrm>
            <a:off x="596452" y="1336693"/>
            <a:ext cx="7212193" cy="4348162"/>
          </a:xfrm>
          <a:prstGeom prst="rect">
            <a:avLst/>
          </a:prstGeom>
        </p:spPr>
      </p:pic>
    </p:spTree>
    <p:extLst>
      <p:ext uri="{BB962C8B-B14F-4D97-AF65-F5344CB8AC3E}">
        <p14:creationId xmlns:p14="http://schemas.microsoft.com/office/powerpoint/2010/main" val="39715161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F10: </a:t>
            </a:r>
            <a:r>
              <a:rPr lang="de-AT" altLang="de-DE" sz="900" b="0" dirty="0" smtClean="0">
                <a:solidFill>
                  <a:schemeClr val="folHlink"/>
                </a:solidFill>
                <a:latin typeface="Calibri" panose="020F0502020204030204" pitchFamily="34" charset="0"/>
              </a:rPr>
              <a:t>Nun kurz zu den unterschiedlichen Motiven beim Kauf von Produkten und Dienstleistungen – sagen Sie mir bitte, ob die folgenden Motive für Sie persönlich dabei eine große Rolle, eine gewisse Rolle oder so gut wie keine Rolle spielen. … </a:t>
            </a:r>
            <a:r>
              <a:rPr lang="de-AT" altLang="de-DE" sz="900" b="0" dirty="0">
                <a:solidFill>
                  <a:schemeClr val="folHlink"/>
                </a:solidFill>
                <a:latin typeface="Calibri" panose="020F0502020204030204" pitchFamily="34" charset="0"/>
              </a:rPr>
              <a:t>dass es im Trend liegt, also modern und cool ist </a:t>
            </a:r>
            <a:r>
              <a:rPr lang="de-DE" altLang="de-DE" sz="900" b="0" noProof="1" smtClean="0">
                <a:solidFill>
                  <a:srgbClr val="666666"/>
                </a:solidFill>
                <a:latin typeface="Calibri" panose="020F0502020204030204" pitchFamily="34" charset="0"/>
              </a:rPr>
              <a:t>[in </a:t>
            </a:r>
            <a:r>
              <a:rPr lang="de-DE" altLang="de-DE" sz="900" b="0" noProof="1">
                <a:solidFill>
                  <a:srgbClr val="666666"/>
                </a:solidFill>
                <a:latin typeface="Calibri" panose="020F0502020204030204" pitchFamily="34" charset="0"/>
              </a:rPr>
              <a:t>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smtClean="0"/>
              <a:t>Kaufmotiv: trendy, modern, cool sein (2/2)</a:t>
            </a:r>
            <a:r>
              <a:rPr lang="de-AT" dirty="0" smtClean="0">
                <a:solidFill>
                  <a:schemeClr val="bg1"/>
                </a:solidFill>
              </a:rPr>
              <a:t> Dienstleistungen</a:t>
            </a:r>
            <a:r>
              <a:rPr lang="de-AT" dirty="0">
                <a:solidFill>
                  <a:schemeClr val="bg1"/>
                </a:solidFill>
              </a:rPr>
              <a:t/>
            </a:r>
            <a:br>
              <a:rPr lang="de-AT" dirty="0">
                <a:solidFill>
                  <a:schemeClr val="bg1"/>
                </a:solidFill>
              </a:rPr>
            </a:br>
            <a:endParaRPr lang="de-AT" dirty="0">
              <a:solidFill>
                <a:schemeClr val="bg1"/>
              </a:solidFill>
            </a:endParaRPr>
          </a:p>
        </p:txBody>
      </p:sp>
      <p:pic>
        <p:nvPicPr>
          <p:cNvPr id="5" name="Grafik 4"/>
          <p:cNvPicPr>
            <a:picLocks noChangeAspect="1"/>
          </p:cNvPicPr>
          <p:nvPr/>
        </p:nvPicPr>
        <p:blipFill>
          <a:blip r:embed="rId3"/>
          <a:stretch>
            <a:fillRect/>
          </a:stretch>
        </p:blipFill>
        <p:spPr>
          <a:xfrm>
            <a:off x="594197" y="1333314"/>
            <a:ext cx="7212192" cy="4355847"/>
          </a:xfrm>
          <a:prstGeom prst="rect">
            <a:avLst/>
          </a:prstGeom>
        </p:spPr>
      </p:pic>
    </p:spTree>
    <p:extLst>
      <p:ext uri="{BB962C8B-B14F-4D97-AF65-F5344CB8AC3E}">
        <p14:creationId xmlns:p14="http://schemas.microsoft.com/office/powerpoint/2010/main" val="21457530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F10: </a:t>
            </a:r>
            <a:r>
              <a:rPr lang="de-AT" altLang="de-DE" sz="900" b="0" dirty="0" smtClean="0">
                <a:solidFill>
                  <a:schemeClr val="folHlink"/>
                </a:solidFill>
                <a:latin typeface="Calibri" panose="020F0502020204030204" pitchFamily="34" charset="0"/>
              </a:rPr>
              <a:t>Nun kurz zu den unterschiedlichen Motiven beim Kauf von Produkten und Dienstleistungen – sagen Sie mir bitte, ob die folgenden Motive für Sie persönlich dabei eine große Rolle, eine gewisse Rolle oder so gut wie keine Rolle spielen. … sich selbst belohnen </a:t>
            </a:r>
            <a:r>
              <a:rPr lang="de-DE" altLang="de-DE" sz="900" b="0" noProof="1" smtClean="0">
                <a:solidFill>
                  <a:srgbClr val="666666"/>
                </a:solidFill>
                <a:latin typeface="Calibri" panose="020F0502020204030204" pitchFamily="34" charset="0"/>
              </a:rPr>
              <a:t>[in </a:t>
            </a:r>
            <a:r>
              <a:rPr lang="de-DE" altLang="de-DE" sz="900" b="0" noProof="1">
                <a:solidFill>
                  <a:srgbClr val="666666"/>
                </a:solidFill>
                <a:latin typeface="Calibri" panose="020F0502020204030204" pitchFamily="34" charset="0"/>
              </a:rPr>
              <a:t>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smtClean="0"/>
              <a:t>Kaufmotiv: sich selbst belohnen (1/2)</a:t>
            </a:r>
            <a:r>
              <a:rPr lang="de-AT" dirty="0" smtClean="0">
                <a:solidFill>
                  <a:schemeClr val="bg1"/>
                </a:solidFill>
              </a:rPr>
              <a:t> Dienstleistungen</a:t>
            </a:r>
            <a:r>
              <a:rPr lang="de-AT" dirty="0">
                <a:solidFill>
                  <a:schemeClr val="bg1"/>
                </a:solidFill>
              </a:rPr>
              <a:t/>
            </a:r>
            <a:br>
              <a:rPr lang="de-AT" dirty="0">
                <a:solidFill>
                  <a:schemeClr val="bg1"/>
                </a:solidFill>
              </a:rPr>
            </a:br>
            <a:endParaRPr lang="de-AT" dirty="0">
              <a:solidFill>
                <a:schemeClr val="bg1"/>
              </a:solidFill>
            </a:endParaRPr>
          </a:p>
        </p:txBody>
      </p:sp>
      <p:pic>
        <p:nvPicPr>
          <p:cNvPr id="5" name="Grafik 4"/>
          <p:cNvPicPr>
            <a:picLocks noChangeAspect="1"/>
          </p:cNvPicPr>
          <p:nvPr/>
        </p:nvPicPr>
        <p:blipFill>
          <a:blip r:embed="rId3"/>
          <a:stretch>
            <a:fillRect/>
          </a:stretch>
        </p:blipFill>
        <p:spPr>
          <a:xfrm>
            <a:off x="596452" y="1352489"/>
            <a:ext cx="7212193" cy="4344457"/>
          </a:xfrm>
          <a:prstGeom prst="rect">
            <a:avLst/>
          </a:prstGeom>
        </p:spPr>
      </p:pic>
    </p:spTree>
    <p:extLst>
      <p:ext uri="{BB962C8B-B14F-4D97-AF65-F5344CB8AC3E}">
        <p14:creationId xmlns:p14="http://schemas.microsoft.com/office/powerpoint/2010/main" val="28324089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F10: </a:t>
            </a:r>
            <a:r>
              <a:rPr lang="de-AT" altLang="de-DE" sz="900" b="0" dirty="0" smtClean="0">
                <a:solidFill>
                  <a:schemeClr val="folHlink"/>
                </a:solidFill>
                <a:latin typeface="Calibri" panose="020F0502020204030204" pitchFamily="34" charset="0"/>
              </a:rPr>
              <a:t>Nun kurz zu den unterschiedlichen Motiven beim Kauf von Produkten und Dienstleistungen – sagen Sie mir bitte, ob die folgenden Motive für Sie persönlich dabei eine große Rolle, eine gewisse Rolle oder so gut wie keine Rolle spielen. … sich selbst belohnen </a:t>
            </a:r>
            <a:r>
              <a:rPr lang="de-DE" altLang="de-DE" sz="900" b="0" noProof="1" smtClean="0">
                <a:solidFill>
                  <a:srgbClr val="666666"/>
                </a:solidFill>
                <a:latin typeface="Calibri" panose="020F0502020204030204" pitchFamily="34" charset="0"/>
              </a:rPr>
              <a:t>[in </a:t>
            </a:r>
            <a:r>
              <a:rPr lang="de-DE" altLang="de-DE" sz="900" b="0" noProof="1">
                <a:solidFill>
                  <a:srgbClr val="666666"/>
                </a:solidFill>
                <a:latin typeface="Calibri" panose="020F0502020204030204" pitchFamily="34" charset="0"/>
              </a:rPr>
              <a:t>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smtClean="0"/>
              <a:t>Kaufmotiv: sich selbst belohnen (2/2)</a:t>
            </a:r>
            <a:r>
              <a:rPr lang="de-AT" dirty="0" smtClean="0">
                <a:solidFill>
                  <a:schemeClr val="bg1"/>
                </a:solidFill>
              </a:rPr>
              <a:t> Dienstleistungen</a:t>
            </a:r>
            <a:r>
              <a:rPr lang="de-AT" dirty="0">
                <a:solidFill>
                  <a:schemeClr val="bg1"/>
                </a:solidFill>
              </a:rPr>
              <a:t/>
            </a:r>
            <a:br>
              <a:rPr lang="de-AT" dirty="0">
                <a:solidFill>
                  <a:schemeClr val="bg1"/>
                </a:solidFill>
              </a:rPr>
            </a:br>
            <a:endParaRPr lang="de-AT" dirty="0">
              <a:solidFill>
                <a:schemeClr val="bg1"/>
              </a:solidFill>
            </a:endParaRPr>
          </a:p>
        </p:txBody>
      </p:sp>
      <p:pic>
        <p:nvPicPr>
          <p:cNvPr id="6" name="Grafik 5"/>
          <p:cNvPicPr>
            <a:picLocks noChangeAspect="1"/>
          </p:cNvPicPr>
          <p:nvPr/>
        </p:nvPicPr>
        <p:blipFill>
          <a:blip r:embed="rId3"/>
          <a:stretch>
            <a:fillRect/>
          </a:stretch>
        </p:blipFill>
        <p:spPr>
          <a:xfrm>
            <a:off x="594196" y="1353155"/>
            <a:ext cx="7219091" cy="4358309"/>
          </a:xfrm>
          <a:prstGeom prst="rect">
            <a:avLst/>
          </a:prstGeom>
        </p:spPr>
      </p:pic>
    </p:spTree>
    <p:extLst>
      <p:ext uri="{BB962C8B-B14F-4D97-AF65-F5344CB8AC3E}">
        <p14:creationId xmlns:p14="http://schemas.microsoft.com/office/powerpoint/2010/main" val="5164783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596452" y="1359924"/>
            <a:ext cx="7219627" cy="4344457"/>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F10: </a:t>
            </a:r>
            <a:r>
              <a:rPr lang="de-AT" altLang="de-DE" sz="900" b="0" dirty="0" smtClean="0">
                <a:solidFill>
                  <a:schemeClr val="folHlink"/>
                </a:solidFill>
                <a:latin typeface="Calibri" panose="020F0502020204030204" pitchFamily="34" charset="0"/>
              </a:rPr>
              <a:t>Nun kurz zu den unterschiedlichen Motiven beim Kauf von Produkten und Dienstleistungen – sagen Sie mir bitte, ob die folgenden Motive für Sie persönlich dabei eine große Rolle, eine gewisse Rolle oder so gut wie keine Rolle spielen. … Österreichische Produkte unterstützen </a:t>
            </a:r>
            <a:r>
              <a:rPr lang="de-DE" altLang="de-DE" sz="900" b="0" noProof="1" smtClean="0">
                <a:solidFill>
                  <a:srgbClr val="666666"/>
                </a:solidFill>
                <a:latin typeface="Calibri" panose="020F0502020204030204" pitchFamily="34" charset="0"/>
              </a:rPr>
              <a:t>[in </a:t>
            </a:r>
            <a:r>
              <a:rPr lang="de-DE" altLang="de-DE" sz="900" b="0" noProof="1">
                <a:solidFill>
                  <a:srgbClr val="666666"/>
                </a:solidFill>
                <a:latin typeface="Calibri" panose="020F0502020204030204" pitchFamily="34" charset="0"/>
              </a:rPr>
              <a:t>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smtClean="0"/>
              <a:t>Kaufmotiv: Österreichische Produkte, Regionalität (1/2)</a:t>
            </a:r>
            <a:r>
              <a:rPr lang="de-AT" dirty="0" smtClean="0">
                <a:solidFill>
                  <a:schemeClr val="bg1"/>
                </a:solidFill>
              </a:rPr>
              <a:t> Dienstleistungen</a:t>
            </a:r>
            <a:r>
              <a:rPr lang="de-AT" dirty="0">
                <a:solidFill>
                  <a:schemeClr val="bg1"/>
                </a:solidFill>
              </a:rPr>
              <a:t/>
            </a:r>
            <a:br>
              <a:rPr lang="de-AT" dirty="0">
                <a:solidFill>
                  <a:schemeClr val="bg1"/>
                </a:solidFill>
              </a:rPr>
            </a:br>
            <a:endParaRPr lang="de-AT" dirty="0">
              <a:solidFill>
                <a:schemeClr val="bg1"/>
              </a:solidFill>
            </a:endParaRPr>
          </a:p>
        </p:txBody>
      </p:sp>
    </p:spTree>
    <p:extLst>
      <p:ext uri="{BB962C8B-B14F-4D97-AF65-F5344CB8AC3E}">
        <p14:creationId xmlns:p14="http://schemas.microsoft.com/office/powerpoint/2010/main" val="7112092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F10: </a:t>
            </a:r>
            <a:r>
              <a:rPr lang="de-AT" altLang="de-DE" sz="900" b="0" dirty="0" smtClean="0">
                <a:solidFill>
                  <a:schemeClr val="folHlink"/>
                </a:solidFill>
                <a:latin typeface="Calibri" panose="020F0502020204030204" pitchFamily="34" charset="0"/>
              </a:rPr>
              <a:t>Nun kurz zu den unterschiedlichen Motiven beim Kauf von Produkten und Dienstleistungen – sagen Sie mir bitte, ob die folgenden Motive für Sie persönlich dabei eine große Rolle, eine gewisse Rolle oder so gut wie keine Rolle spielen. … Österreichische Produkte unterstützen </a:t>
            </a:r>
            <a:r>
              <a:rPr lang="de-DE" altLang="de-DE" sz="900" b="0" noProof="1" smtClean="0">
                <a:solidFill>
                  <a:srgbClr val="666666"/>
                </a:solidFill>
                <a:latin typeface="Calibri" panose="020F0502020204030204" pitchFamily="34" charset="0"/>
              </a:rPr>
              <a:t>[in </a:t>
            </a:r>
            <a:r>
              <a:rPr lang="de-DE" altLang="de-DE" sz="900" b="0" noProof="1">
                <a:solidFill>
                  <a:srgbClr val="666666"/>
                </a:solidFill>
                <a:latin typeface="Calibri" panose="020F0502020204030204" pitchFamily="34" charset="0"/>
              </a:rPr>
              <a:t>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smtClean="0"/>
              <a:t>Kaufmotiv: Österreichische Produkte, Regionalität (2/2)</a:t>
            </a:r>
            <a:r>
              <a:rPr lang="de-AT" dirty="0" smtClean="0">
                <a:solidFill>
                  <a:schemeClr val="bg1"/>
                </a:solidFill>
              </a:rPr>
              <a:t> Dienstleistungen</a:t>
            </a:r>
            <a:r>
              <a:rPr lang="de-AT" dirty="0">
                <a:solidFill>
                  <a:schemeClr val="bg1"/>
                </a:solidFill>
              </a:rPr>
              <a:t/>
            </a:r>
            <a:br>
              <a:rPr lang="de-AT" dirty="0">
                <a:solidFill>
                  <a:schemeClr val="bg1"/>
                </a:solidFill>
              </a:rPr>
            </a:br>
            <a:endParaRPr lang="de-AT" dirty="0">
              <a:solidFill>
                <a:schemeClr val="bg1"/>
              </a:solidFill>
            </a:endParaRPr>
          </a:p>
        </p:txBody>
      </p:sp>
      <p:pic>
        <p:nvPicPr>
          <p:cNvPr id="5" name="Grafik 4"/>
          <p:cNvPicPr>
            <a:picLocks noChangeAspect="1"/>
          </p:cNvPicPr>
          <p:nvPr/>
        </p:nvPicPr>
        <p:blipFill>
          <a:blip r:embed="rId3"/>
          <a:stretch>
            <a:fillRect/>
          </a:stretch>
        </p:blipFill>
        <p:spPr>
          <a:xfrm>
            <a:off x="594195" y="1353155"/>
            <a:ext cx="7219091" cy="4358699"/>
          </a:xfrm>
          <a:prstGeom prst="rect">
            <a:avLst/>
          </a:prstGeom>
        </p:spPr>
      </p:pic>
    </p:spTree>
    <p:extLst>
      <p:ext uri="{BB962C8B-B14F-4D97-AF65-F5344CB8AC3E}">
        <p14:creationId xmlns:p14="http://schemas.microsoft.com/office/powerpoint/2010/main" val="37637596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F10: </a:t>
            </a:r>
            <a:r>
              <a:rPr lang="de-AT" altLang="de-DE" sz="900" b="0" dirty="0" smtClean="0">
                <a:solidFill>
                  <a:schemeClr val="folHlink"/>
                </a:solidFill>
                <a:latin typeface="Calibri" panose="020F0502020204030204" pitchFamily="34" charset="0"/>
              </a:rPr>
              <a:t>Nun kurz zu den unterschiedlichen Motiven beim Kauf von Produkten und Dienstleistungen – sagen Sie mir bitte, ob die folgenden Motive für Sie persönlich dabei eine große Rolle, eine gewisse Rolle oder so gut wie keine Rolle spielen. … Spaß und Freude </a:t>
            </a:r>
            <a:r>
              <a:rPr lang="de-DE" altLang="de-DE" sz="900" b="0" noProof="1" smtClean="0">
                <a:solidFill>
                  <a:srgbClr val="666666"/>
                </a:solidFill>
                <a:latin typeface="Calibri" panose="020F0502020204030204" pitchFamily="34" charset="0"/>
              </a:rPr>
              <a:t>[in </a:t>
            </a:r>
            <a:r>
              <a:rPr lang="de-DE" altLang="de-DE" sz="900" b="0" noProof="1">
                <a:solidFill>
                  <a:srgbClr val="666666"/>
                </a:solidFill>
                <a:latin typeface="Calibri" panose="020F0502020204030204" pitchFamily="34" charset="0"/>
              </a:rPr>
              <a:t>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smtClean="0"/>
              <a:t>Kaufmotiv: Spaß und Freude (1/2)</a:t>
            </a:r>
            <a:r>
              <a:rPr lang="de-AT" dirty="0" smtClean="0">
                <a:solidFill>
                  <a:schemeClr val="bg1"/>
                </a:solidFill>
              </a:rPr>
              <a:t> Dienstleistungen</a:t>
            </a:r>
            <a:r>
              <a:rPr lang="de-AT" dirty="0">
                <a:solidFill>
                  <a:schemeClr val="bg1"/>
                </a:solidFill>
              </a:rPr>
              <a:t/>
            </a:r>
            <a:br>
              <a:rPr lang="de-AT" dirty="0">
                <a:solidFill>
                  <a:schemeClr val="bg1"/>
                </a:solidFill>
              </a:rPr>
            </a:br>
            <a:endParaRPr lang="de-AT" dirty="0">
              <a:solidFill>
                <a:schemeClr val="bg1"/>
              </a:solidFill>
            </a:endParaRPr>
          </a:p>
        </p:txBody>
      </p:sp>
      <p:pic>
        <p:nvPicPr>
          <p:cNvPr id="5" name="Grafik 4"/>
          <p:cNvPicPr>
            <a:picLocks noChangeAspect="1"/>
          </p:cNvPicPr>
          <p:nvPr/>
        </p:nvPicPr>
        <p:blipFill>
          <a:blip r:embed="rId3"/>
          <a:stretch>
            <a:fillRect/>
          </a:stretch>
        </p:blipFill>
        <p:spPr>
          <a:xfrm>
            <a:off x="596451" y="1353688"/>
            <a:ext cx="7219627" cy="4350694"/>
          </a:xfrm>
          <a:prstGeom prst="rect">
            <a:avLst/>
          </a:prstGeom>
        </p:spPr>
      </p:pic>
    </p:spTree>
    <p:extLst>
      <p:ext uri="{BB962C8B-B14F-4D97-AF65-F5344CB8AC3E}">
        <p14:creationId xmlns:p14="http://schemas.microsoft.com/office/powerpoint/2010/main" val="38065726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F10: </a:t>
            </a:r>
            <a:r>
              <a:rPr lang="de-AT" altLang="de-DE" sz="900" b="0" dirty="0" smtClean="0">
                <a:solidFill>
                  <a:schemeClr val="folHlink"/>
                </a:solidFill>
                <a:latin typeface="Calibri" panose="020F0502020204030204" pitchFamily="34" charset="0"/>
              </a:rPr>
              <a:t>Nun kurz zu den unterschiedlichen Motiven beim Kauf von Produkten und Dienstleistungen – sagen Sie mir bitte, ob die folgenden Motive für Sie persönlich dabei eine große Rolle, eine gewisse Rolle oder so gut wie keine Rolle spielen. … Spaß und Freude </a:t>
            </a:r>
            <a:r>
              <a:rPr lang="de-DE" altLang="de-DE" sz="900" b="0" noProof="1" smtClean="0">
                <a:solidFill>
                  <a:srgbClr val="666666"/>
                </a:solidFill>
                <a:latin typeface="Calibri" panose="020F0502020204030204" pitchFamily="34" charset="0"/>
              </a:rPr>
              <a:t>[in </a:t>
            </a:r>
            <a:r>
              <a:rPr lang="de-DE" altLang="de-DE" sz="900" b="0" noProof="1">
                <a:solidFill>
                  <a:srgbClr val="666666"/>
                </a:solidFill>
                <a:latin typeface="Calibri" panose="020F0502020204030204" pitchFamily="34" charset="0"/>
              </a:rPr>
              <a:t>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smtClean="0"/>
              <a:t>Kaufmotiv: Spaß und Freude (2/2)</a:t>
            </a:r>
            <a:r>
              <a:rPr lang="de-AT" dirty="0" smtClean="0">
                <a:solidFill>
                  <a:schemeClr val="bg1"/>
                </a:solidFill>
              </a:rPr>
              <a:t> Dienstleistungen</a:t>
            </a:r>
            <a:r>
              <a:rPr lang="de-AT" dirty="0">
                <a:solidFill>
                  <a:schemeClr val="bg1"/>
                </a:solidFill>
              </a:rPr>
              <a:t/>
            </a:r>
            <a:br>
              <a:rPr lang="de-AT" dirty="0">
                <a:solidFill>
                  <a:schemeClr val="bg1"/>
                </a:solidFill>
              </a:rPr>
            </a:br>
            <a:endParaRPr lang="de-AT" dirty="0">
              <a:solidFill>
                <a:schemeClr val="bg1"/>
              </a:solidFill>
            </a:endParaRPr>
          </a:p>
        </p:txBody>
      </p:sp>
      <p:pic>
        <p:nvPicPr>
          <p:cNvPr id="5" name="Grafik 4"/>
          <p:cNvPicPr>
            <a:picLocks noChangeAspect="1"/>
          </p:cNvPicPr>
          <p:nvPr/>
        </p:nvPicPr>
        <p:blipFill>
          <a:blip r:embed="rId3"/>
          <a:stretch>
            <a:fillRect/>
          </a:stretch>
        </p:blipFill>
        <p:spPr>
          <a:xfrm>
            <a:off x="594195" y="1353154"/>
            <a:ext cx="7219091" cy="4358700"/>
          </a:xfrm>
          <a:prstGeom prst="rect">
            <a:avLst/>
          </a:prstGeom>
        </p:spPr>
      </p:pic>
    </p:spTree>
    <p:extLst>
      <p:ext uri="{BB962C8B-B14F-4D97-AF65-F5344CB8AC3E}">
        <p14:creationId xmlns:p14="http://schemas.microsoft.com/office/powerpoint/2010/main" val="38563587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5266" name="Group 66"/>
          <p:cNvGraphicFramePr>
            <a:graphicFrameLocks noGrp="1"/>
          </p:cNvGraphicFramePr>
          <p:nvPr>
            <p:extLst/>
          </p:nvPr>
        </p:nvGraphicFramePr>
        <p:xfrm>
          <a:off x="481013" y="1052513"/>
          <a:ext cx="8218487" cy="4197582"/>
        </p:xfrm>
        <a:graphic>
          <a:graphicData uri="http://schemas.openxmlformats.org/drawingml/2006/table">
            <a:tbl>
              <a:tblPr/>
              <a:tblGrid>
                <a:gridCol w="541337"/>
                <a:gridCol w="7677150"/>
              </a:tblGrid>
              <a:tr h="517669">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1</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tabLst>
                          <a:tab pos="625475" algn="l"/>
                        </a:tabLst>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tabLst>
                          <a:tab pos="625475" algn="l"/>
                        </a:tabLst>
                        <a:defRPr sz="1400">
                          <a:solidFill>
                            <a:srgbClr val="000000"/>
                          </a:solidFill>
                          <a:latin typeface="Verdana" panose="020B0604030504040204" pitchFamily="34" charset="0"/>
                        </a:defRPr>
                      </a:lvl2pPr>
                      <a:lvl3pPr marL="1143000" indent="-228600" algn="l" eaLnBrk="0" hangingPunct="0">
                        <a:spcBef>
                          <a:spcPct val="20000"/>
                        </a:spcBef>
                        <a:tabLst>
                          <a:tab pos="625475" algn="l"/>
                        </a:tabLst>
                        <a:defRPr sz="1200">
                          <a:solidFill>
                            <a:srgbClr val="000000"/>
                          </a:solidFill>
                          <a:latin typeface="Verdana" panose="020B0604030504040204" pitchFamily="34" charset="0"/>
                        </a:defRPr>
                      </a:lvl3pPr>
                      <a:lvl4pPr marL="1600200" indent="-228600" algn="l" eaLnBrk="0" hangingPunct="0">
                        <a:spcBef>
                          <a:spcPct val="20000"/>
                        </a:spcBef>
                        <a:tabLst>
                          <a:tab pos="625475" algn="l"/>
                        </a:tabLst>
                        <a:defRPr sz="1000">
                          <a:solidFill>
                            <a:srgbClr val="000000"/>
                          </a:solidFill>
                          <a:latin typeface="Verdana" panose="020B0604030504040204" pitchFamily="34" charset="0"/>
                        </a:defRPr>
                      </a:lvl4pPr>
                      <a:lvl5pPr marL="2057400" indent="-228600" algn="l" eaLnBrk="0" hangingPunct="0">
                        <a:spcBef>
                          <a:spcPct val="20000"/>
                        </a:spcBef>
                        <a:tabLst>
                          <a:tab pos="625475" algn="l"/>
                        </a:tabLst>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25475" algn="l"/>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rPr>
                        <a:t>Den Befragten wurden eine Reihe von </a:t>
                      </a:r>
                      <a:r>
                        <a:rPr kumimoji="0" lang="de-AT" altLang="de-DE" sz="1200" b="1" i="0" u="none" strike="noStrike" cap="none" normalizeH="0" baseline="0" dirty="0" smtClean="0">
                          <a:ln>
                            <a:noFill/>
                          </a:ln>
                          <a:solidFill>
                            <a:schemeClr val="tx1"/>
                          </a:solidFill>
                          <a:effectLst/>
                          <a:latin typeface="Calibri" panose="020F0502020204030204" pitchFamily="34" charset="0"/>
                        </a:rPr>
                        <a:t>konsumbezogenen Aussagen </a:t>
                      </a:r>
                      <a:r>
                        <a:rPr kumimoji="0" lang="de-AT" altLang="de-DE" sz="1200" b="0" i="0" u="none" strike="noStrike" cap="none" normalizeH="0" baseline="0" dirty="0" smtClean="0">
                          <a:ln>
                            <a:noFill/>
                          </a:ln>
                          <a:solidFill>
                            <a:schemeClr val="tx1"/>
                          </a:solidFill>
                          <a:effectLst/>
                          <a:latin typeface="Calibri" panose="020F0502020204030204" pitchFamily="34" charset="0"/>
                        </a:rPr>
                        <a:t>vorgelesen, wobei sie jeweils sagen sollten, wie sehr diese auf sie persönlich zutreffen oder nicht zutreffen. Die vergleichsweise größte Zustimmung manifestiert sich bei der Aussage. </a:t>
                      </a:r>
                      <a:r>
                        <a:rPr kumimoji="0" lang="de-AT" altLang="de-DE" sz="1200" b="1" i="0" u="none" strike="noStrike" cap="none" normalizeH="0" baseline="0" dirty="0" smtClean="0">
                          <a:ln>
                            <a:noFill/>
                          </a:ln>
                          <a:solidFill>
                            <a:schemeClr val="tx1"/>
                          </a:solidFill>
                          <a:effectLst/>
                          <a:latin typeface="Calibri" panose="020F0502020204030204" pitchFamily="34" charset="0"/>
                        </a:rPr>
                        <a:t>„Ich würde mehr biologische und umweltverträgliche Produkte kaufen, wenn die etwas billiger wären“</a:t>
                      </a:r>
                      <a:r>
                        <a:rPr kumimoji="0" lang="de-AT" altLang="de-DE" sz="1200" b="0" i="0" u="none" strike="noStrike" cap="none" normalizeH="0" baseline="0" dirty="0" smtClean="0">
                          <a:ln>
                            <a:noFill/>
                          </a:ln>
                          <a:solidFill>
                            <a:schemeClr val="tx1"/>
                          </a:solidFill>
                          <a:effectLst/>
                          <a:latin typeface="Calibri" panose="020F0502020204030204" pitchFamily="34" charset="0"/>
                        </a:rPr>
                        <a:t>. Drei Viertel aller Befragten bestätigten, dass dies auf sie „völlig“ (42 %) oder „eher schon“ (34 %) zutrifft. Sieben von zehn meinen, </a:t>
                      </a:r>
                      <a:r>
                        <a:rPr kumimoji="0" lang="de-AT" altLang="de-DE" sz="1200" b="1" i="0" u="none" strike="noStrike" cap="none" normalizeH="0" baseline="0" dirty="0" smtClean="0">
                          <a:ln>
                            <a:noFill/>
                          </a:ln>
                          <a:solidFill>
                            <a:schemeClr val="tx1"/>
                          </a:solidFill>
                          <a:effectLst/>
                          <a:latin typeface="Calibri" panose="020F0502020204030204" pitchFamily="34" charset="0"/>
                        </a:rPr>
                        <a:t>„dass sie mit ihrem Kaufverhalten einen wichtigen Beitrag zum Klima- und Umweltschutz leisten“ </a:t>
                      </a:r>
                      <a:r>
                        <a:rPr kumimoji="0" lang="de-AT" altLang="de-DE" sz="1200" b="0" i="0" u="none" strike="noStrike" cap="none" normalizeH="0" baseline="0" dirty="0" smtClean="0">
                          <a:ln>
                            <a:noFill/>
                          </a:ln>
                          <a:solidFill>
                            <a:schemeClr val="tx1"/>
                          </a:solidFill>
                          <a:effectLst/>
                          <a:latin typeface="Calibri" panose="020F0502020204030204" pitchFamily="34" charset="0"/>
                        </a:rPr>
                        <a:t>(trifft völlig zu: 25 %, eher schon: 43 %). Und rund zwei Drittel sagten, dass sie </a:t>
                      </a:r>
                      <a:r>
                        <a:rPr kumimoji="0" lang="de-AT" altLang="de-DE" sz="1200" b="1" i="0" u="none" strike="noStrike" cap="none" normalizeH="0" baseline="0" dirty="0" smtClean="0">
                          <a:ln>
                            <a:noFill/>
                          </a:ln>
                          <a:solidFill>
                            <a:schemeClr val="tx1"/>
                          </a:solidFill>
                          <a:effectLst/>
                          <a:latin typeface="Calibri" panose="020F0502020204030204" pitchFamily="34" charset="0"/>
                        </a:rPr>
                        <a:t>„Unternehmen boykottieren, wenn sie wissen, dass diese unter schlechten Arbeitsbedingungen produzieren“ </a:t>
                      </a:r>
                      <a:r>
                        <a:rPr kumimoji="0" lang="de-AT" altLang="de-DE" sz="1200" b="0" i="0" u="none" strike="noStrike" cap="none" normalizeH="0" baseline="0" dirty="0" smtClean="0">
                          <a:ln>
                            <a:noFill/>
                          </a:ln>
                          <a:solidFill>
                            <a:schemeClr val="tx1"/>
                          </a:solidFill>
                          <a:effectLst/>
                          <a:latin typeface="Calibri" panose="020F0502020204030204" pitchFamily="34" charset="0"/>
                        </a:rPr>
                        <a:t>(trifft völlig zu: 27 %, eher schon: 38 %). Umgekehrt </a:t>
                      </a:r>
                      <a:r>
                        <a:rPr kumimoji="0" lang="de-AT" altLang="de-DE" sz="1200" b="0" i="0" u="none" strike="noStrike" cap="none" normalizeH="0" baseline="0" dirty="0" err="1" smtClean="0">
                          <a:ln>
                            <a:noFill/>
                          </a:ln>
                          <a:solidFill>
                            <a:schemeClr val="tx1"/>
                          </a:solidFill>
                          <a:effectLst/>
                          <a:latin typeface="Calibri" panose="020F0502020204030204" pitchFamily="34" charset="0"/>
                        </a:rPr>
                        <a:t>ver-neinten</a:t>
                      </a:r>
                      <a:r>
                        <a:rPr kumimoji="0" lang="de-AT" altLang="de-DE" sz="1200" b="0" i="0" u="none" strike="noStrike" cap="none" normalizeH="0" baseline="0" dirty="0" smtClean="0">
                          <a:ln>
                            <a:noFill/>
                          </a:ln>
                          <a:solidFill>
                            <a:schemeClr val="tx1"/>
                          </a:solidFill>
                          <a:effectLst/>
                          <a:latin typeface="Calibri" panose="020F0502020204030204" pitchFamily="34" charset="0"/>
                        </a:rPr>
                        <a:t> 56 %, dass sie </a:t>
                      </a:r>
                      <a:r>
                        <a:rPr kumimoji="0" lang="de-AT" altLang="de-DE" sz="1200" b="1" i="0" u="none" strike="noStrike" cap="none" normalizeH="0" baseline="0" dirty="0" smtClean="0">
                          <a:ln>
                            <a:noFill/>
                          </a:ln>
                          <a:solidFill>
                            <a:schemeClr val="tx1"/>
                          </a:solidFill>
                          <a:effectLst/>
                          <a:latin typeface="Calibri" panose="020F0502020204030204" pitchFamily="34" charset="0"/>
                        </a:rPr>
                        <a:t>„Produkte auch dann kaufen, wenn diese wegen der Produktionsbedingungen oder langen Verkehrswege problematisch sind“ </a:t>
                      </a:r>
                      <a:r>
                        <a:rPr kumimoji="0" lang="de-AT" altLang="de-DE" sz="1200" b="0" i="0" u="none" strike="noStrike" cap="none" normalizeH="0" baseline="0" dirty="0" smtClean="0">
                          <a:ln>
                            <a:noFill/>
                          </a:ln>
                          <a:solidFill>
                            <a:schemeClr val="tx1"/>
                          </a:solidFill>
                          <a:effectLst/>
                          <a:latin typeface="Calibri" panose="020F0502020204030204" pitchFamily="34" charset="0"/>
                        </a:rPr>
                        <a:t>(gar nicht: 15 %, eher nicht: 41 %). Und knapp die Hälfte der Bevölkerung teilt die Auffassung, </a:t>
                      </a:r>
                      <a:r>
                        <a:rPr kumimoji="0" lang="de-AT" altLang="de-DE" sz="1200" b="1" i="0" u="none" strike="noStrike" cap="none" normalizeH="0" baseline="0" dirty="0" smtClean="0">
                          <a:ln>
                            <a:noFill/>
                          </a:ln>
                          <a:solidFill>
                            <a:schemeClr val="tx1"/>
                          </a:solidFill>
                          <a:effectLst/>
                          <a:latin typeface="Calibri" panose="020F0502020204030204" pitchFamily="34" charset="0"/>
                        </a:rPr>
                        <a:t>„dass manche Produkte oder Dienstleistungen zu billig sind“ </a:t>
                      </a:r>
                      <a:r>
                        <a:rPr kumimoji="0" lang="de-AT" altLang="de-DE" sz="1200" b="0" i="0" u="none" strike="noStrike" cap="none" normalizeH="0" baseline="0" dirty="0" smtClean="0">
                          <a:ln>
                            <a:noFill/>
                          </a:ln>
                          <a:solidFill>
                            <a:schemeClr val="tx1"/>
                          </a:solidFill>
                          <a:effectLst/>
                          <a:latin typeface="Calibri" panose="020F0502020204030204" pitchFamily="34" charset="0"/>
                        </a:rPr>
                        <a:t>(trifft völlig zu: 21 %, eher schon: 27 %).</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728618">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2</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Berücksichtigt man dabei nur die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„trifft völlig zu“-Antworten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(nur bei diesen kann man von einem ausgeprägten konsumrelevanten Umweltbewusstsein ausgehen), so rangieren die Nennungsanteile zwischen 15 % und 27 %. Nur in Bezug auf die bevorzugte Wahl von biologischen und umweltverträglichen Produkten, wenn diese etwas billiger wären, ist die eindeutige Zustimmung deutlich höher (42 %).</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545743">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3</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Die diesbezüglichen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Unterschiede zwischen den einzelnen Bevölkerungssegmenten halten sich insgesamt eher in Grenzen</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Frauen bestätigten aber zu höheren Anteilen, dass sie, wären diese nicht so teuer, mehr biologische und umweltverträgliche Produkte kaufen würden (trifft völlig zu: 48 % versus 36 %). Dem Alter kommt bei den Antwort-mustern keine sonderliche Bedeutung zu - auch die unter 30-Jährigen liegen hier nicht allzu weit vom Gesamtschnitt - tendenziell manifestiert sich allerdings auch hier ein noch eher unterentwickeltes Umweltbewusstsein. Auch der Bildungshintergrund ist dabei kein sonderlich relevanter Erklärungsfaktor.</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
        <p:nvSpPr>
          <p:cNvPr id="14364" name="Rectangle 25"/>
          <p:cNvSpPr>
            <a:spLocks noGrp="1" noChangeArrowheads="1"/>
          </p:cNvSpPr>
          <p:nvPr>
            <p:ph type="title" idx="4294967295"/>
          </p:nvPr>
        </p:nvSpPr>
        <p:spPr>
          <a:noFill/>
        </p:spPr>
        <p:txBody>
          <a:bodyPr/>
          <a:lstStyle/>
          <a:p>
            <a:pPr eaLnBrk="1" hangingPunct="1"/>
            <a:r>
              <a:rPr lang="de-AT" altLang="de-DE" dirty="0" smtClean="0"/>
              <a:t>Konsumbezogene Einstellungen und Verhaltensweisen</a:t>
            </a:r>
          </a:p>
        </p:txBody>
      </p:sp>
    </p:spTree>
    <p:extLst>
      <p:ext uri="{BB962C8B-B14F-4D97-AF65-F5344CB8AC3E}">
        <p14:creationId xmlns:p14="http://schemas.microsoft.com/office/powerpoint/2010/main" val="399085108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3511625" y="1279243"/>
            <a:ext cx="5578323" cy="3700593"/>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F11: </a:t>
            </a:r>
            <a:r>
              <a:rPr lang="de-DE" altLang="de-DE" sz="900" b="0" dirty="0" smtClean="0">
                <a:solidFill>
                  <a:schemeClr val="folHlink"/>
                </a:solidFill>
                <a:latin typeface="Calibri" panose="020F0502020204030204" pitchFamily="34" charset="0"/>
              </a:rPr>
              <a:t>Sagen Sie mir bitte noch – wie sehr treffen die folgenden Aussagen auf Sie zu oder nicht zu? [in Prozent] </a:t>
            </a:r>
            <a:r>
              <a:rPr lang="de-DE" altLang="de-DE" sz="900" b="0" noProof="1" smtClean="0">
                <a:solidFill>
                  <a:srgbClr val="666666"/>
                </a:solidFill>
                <a:latin typeface="Calibri" panose="020F0502020204030204" pitchFamily="34" charset="0"/>
              </a:rPr>
              <a: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a:t>Konsumbezogene Einstellungen und </a:t>
            </a:r>
            <a:r>
              <a:rPr lang="de-AT" altLang="de-DE" dirty="0" err="1" smtClean="0"/>
              <a:t>Verhaltensweisen</a:t>
            </a:r>
            <a:r>
              <a:rPr lang="de-AT" dirty="0" err="1" smtClean="0">
                <a:solidFill>
                  <a:schemeClr val="bg1"/>
                </a:solidFill>
              </a:rPr>
              <a:t>bProdukten</a:t>
            </a:r>
            <a:r>
              <a:rPr lang="de-AT" dirty="0" smtClean="0">
                <a:solidFill>
                  <a:schemeClr val="bg1"/>
                </a:solidFill>
              </a:rPr>
              <a:t> und Dienstleistungen</a:t>
            </a:r>
            <a:r>
              <a:rPr lang="de-AT" dirty="0">
                <a:solidFill>
                  <a:schemeClr val="bg1"/>
                </a:solidFill>
              </a:rPr>
              <a:t/>
            </a:r>
            <a:br>
              <a:rPr lang="de-AT" dirty="0">
                <a:solidFill>
                  <a:schemeClr val="bg1"/>
                </a:solidFill>
              </a:rPr>
            </a:br>
            <a:endParaRPr lang="de-AT" dirty="0">
              <a:solidFill>
                <a:schemeClr val="bg1"/>
              </a:solidFill>
            </a:endParaRPr>
          </a:p>
        </p:txBody>
      </p:sp>
      <p:sp>
        <p:nvSpPr>
          <p:cNvPr id="9" name="Rectangle 88"/>
          <p:cNvSpPr>
            <a:spLocks noChangeArrowheads="1"/>
          </p:cNvSpPr>
          <p:nvPr/>
        </p:nvSpPr>
        <p:spPr bwMode="auto">
          <a:xfrm>
            <a:off x="78581" y="3915548"/>
            <a:ext cx="4157661" cy="553998"/>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smtClean="0">
                <a:solidFill>
                  <a:srgbClr val="333333"/>
                </a:solidFill>
                <a:latin typeface="Calibri" panose="020F0502020204030204" pitchFamily="34" charset="0"/>
              </a:rPr>
              <a:t>Ich kaufe Produkte auch dann, wenn die vielleicht wegen der Produktionsbedingungen oder langen Verkehrswege problematisch sind.</a:t>
            </a:r>
            <a:endParaRPr lang="de-DE" altLang="de-DE" sz="1200" b="0" dirty="0">
              <a:solidFill>
                <a:srgbClr val="333333"/>
              </a:solidFill>
              <a:latin typeface="Calibri" panose="020F0502020204030204" pitchFamily="34" charset="0"/>
            </a:endParaRPr>
          </a:p>
        </p:txBody>
      </p:sp>
      <p:sp>
        <p:nvSpPr>
          <p:cNvPr id="10" name="Rectangle 88"/>
          <p:cNvSpPr>
            <a:spLocks noChangeArrowheads="1"/>
          </p:cNvSpPr>
          <p:nvPr/>
        </p:nvSpPr>
        <p:spPr bwMode="auto">
          <a:xfrm>
            <a:off x="0" y="2283792"/>
            <a:ext cx="4236244" cy="553998"/>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smtClean="0">
                <a:solidFill>
                  <a:srgbClr val="333333"/>
                </a:solidFill>
                <a:latin typeface="Calibri" panose="020F0502020204030204" pitchFamily="34" charset="0"/>
              </a:rPr>
              <a:t>Ich boykottiere Unternehmen, wenn ich weiß, dass diese unter schlechten Arbeitsbedingungen produzieren – z.B. Nahrungsmittel oder Textilien.</a:t>
            </a:r>
            <a:endParaRPr lang="de-DE" altLang="de-DE" sz="1200" b="0" dirty="0">
              <a:solidFill>
                <a:srgbClr val="333333"/>
              </a:solidFill>
              <a:latin typeface="Calibri" panose="020F0502020204030204" pitchFamily="34" charset="0"/>
            </a:endParaRPr>
          </a:p>
        </p:txBody>
      </p:sp>
      <p:sp>
        <p:nvSpPr>
          <p:cNvPr id="11" name="Rectangle 88"/>
          <p:cNvSpPr>
            <a:spLocks noChangeArrowheads="1"/>
          </p:cNvSpPr>
          <p:nvPr/>
        </p:nvSpPr>
        <p:spPr bwMode="auto">
          <a:xfrm>
            <a:off x="242888" y="2906815"/>
            <a:ext cx="3993356" cy="40011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smtClean="0">
                <a:solidFill>
                  <a:srgbClr val="333333"/>
                </a:solidFill>
                <a:latin typeface="Calibri" panose="020F0502020204030204" pitchFamily="34" charset="0"/>
              </a:rPr>
              <a:t>Mit meinem Kaufverhalten leiste ich einen wichtigen </a:t>
            </a:r>
            <a:r>
              <a:rPr lang="de-DE" altLang="de-DE" sz="1200" b="0" dirty="0">
                <a:solidFill>
                  <a:srgbClr val="333333"/>
                </a:solidFill>
                <a:latin typeface="Calibri" panose="020F0502020204030204" pitchFamily="34" charset="0"/>
              </a:rPr>
              <a:t>B</a:t>
            </a:r>
            <a:r>
              <a:rPr lang="de-DE" altLang="de-DE" sz="1200" b="0" dirty="0" smtClean="0">
                <a:solidFill>
                  <a:srgbClr val="333333"/>
                </a:solidFill>
                <a:latin typeface="Calibri" panose="020F0502020204030204" pitchFamily="34" charset="0"/>
              </a:rPr>
              <a:t>eitrag zum Klima- und Umweltschutz.</a:t>
            </a:r>
            <a:endParaRPr lang="de-DE" altLang="de-DE" sz="1200" b="0" dirty="0">
              <a:solidFill>
                <a:srgbClr val="333333"/>
              </a:solidFill>
              <a:latin typeface="Calibri" panose="020F0502020204030204" pitchFamily="34" charset="0"/>
            </a:endParaRPr>
          </a:p>
        </p:txBody>
      </p:sp>
      <p:sp>
        <p:nvSpPr>
          <p:cNvPr id="13" name="Rectangle 88"/>
          <p:cNvSpPr>
            <a:spLocks noChangeArrowheads="1"/>
          </p:cNvSpPr>
          <p:nvPr/>
        </p:nvSpPr>
        <p:spPr bwMode="auto">
          <a:xfrm>
            <a:off x="185738" y="1788044"/>
            <a:ext cx="4050506" cy="40011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smtClean="0">
                <a:solidFill>
                  <a:srgbClr val="333333"/>
                </a:solidFill>
                <a:latin typeface="Calibri" panose="020F0502020204030204" pitchFamily="34" charset="0"/>
              </a:rPr>
              <a:t>Ich würde mehr biologische und umweltverträgliche Produkte kaufen, wenn die etwas billiger wären.</a:t>
            </a:r>
            <a:endParaRPr lang="de-DE" altLang="de-DE" sz="1200" b="0" dirty="0">
              <a:solidFill>
                <a:srgbClr val="333333"/>
              </a:solidFill>
              <a:latin typeface="Calibri" panose="020F0502020204030204" pitchFamily="34" charset="0"/>
            </a:endParaRPr>
          </a:p>
        </p:txBody>
      </p:sp>
      <p:sp>
        <p:nvSpPr>
          <p:cNvPr id="14" name="Rectangle 88"/>
          <p:cNvSpPr>
            <a:spLocks noChangeArrowheads="1"/>
          </p:cNvSpPr>
          <p:nvPr/>
        </p:nvSpPr>
        <p:spPr bwMode="auto">
          <a:xfrm>
            <a:off x="307180" y="3447391"/>
            <a:ext cx="3929063" cy="40011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ts val="1200"/>
              </a:lnSpc>
            </a:pPr>
            <a:r>
              <a:rPr lang="de-DE" altLang="de-DE" sz="1200" b="0" dirty="0" smtClean="0">
                <a:solidFill>
                  <a:srgbClr val="333333"/>
                </a:solidFill>
                <a:latin typeface="Calibri" panose="020F0502020204030204" pitchFamily="34" charset="0"/>
              </a:rPr>
              <a:t>Ich bin der Meinung, dass manche Produkte oder Dienstleistungen zu billig sind.</a:t>
            </a:r>
            <a:endParaRPr lang="de-DE" altLang="de-DE" sz="1200" b="0" dirty="0">
              <a:solidFill>
                <a:srgbClr val="333333"/>
              </a:solidFill>
              <a:latin typeface="Calibri" panose="020F0502020204030204" pitchFamily="34" charset="0"/>
            </a:endParaRPr>
          </a:p>
        </p:txBody>
      </p:sp>
    </p:spTree>
    <p:extLst>
      <p:ext uri="{BB962C8B-B14F-4D97-AF65-F5344CB8AC3E}">
        <p14:creationId xmlns:p14="http://schemas.microsoft.com/office/powerpoint/2010/main" val="1065163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5266" name="Group 66"/>
          <p:cNvGraphicFramePr>
            <a:graphicFrameLocks noGrp="1"/>
          </p:cNvGraphicFramePr>
          <p:nvPr>
            <p:extLst>
              <p:ext uri="{D42A27DB-BD31-4B8C-83A1-F6EECF244321}">
                <p14:modId xmlns:p14="http://schemas.microsoft.com/office/powerpoint/2010/main" val="780645627"/>
              </p:ext>
            </p:extLst>
          </p:nvPr>
        </p:nvGraphicFramePr>
        <p:xfrm>
          <a:off x="481013" y="1052513"/>
          <a:ext cx="8218487" cy="4560456"/>
        </p:xfrm>
        <a:graphic>
          <a:graphicData uri="http://schemas.openxmlformats.org/drawingml/2006/table">
            <a:tbl>
              <a:tblPr/>
              <a:tblGrid>
                <a:gridCol w="541337"/>
                <a:gridCol w="7677150"/>
              </a:tblGrid>
              <a:tr h="517669">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1</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tabLst>
                          <a:tab pos="625475" algn="l"/>
                        </a:tabLst>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tabLst>
                          <a:tab pos="625475" algn="l"/>
                        </a:tabLst>
                        <a:defRPr sz="1400">
                          <a:solidFill>
                            <a:srgbClr val="000000"/>
                          </a:solidFill>
                          <a:latin typeface="Verdana" panose="020B0604030504040204" pitchFamily="34" charset="0"/>
                        </a:defRPr>
                      </a:lvl2pPr>
                      <a:lvl3pPr marL="1143000" indent="-228600" algn="l" eaLnBrk="0" hangingPunct="0">
                        <a:spcBef>
                          <a:spcPct val="20000"/>
                        </a:spcBef>
                        <a:tabLst>
                          <a:tab pos="625475" algn="l"/>
                        </a:tabLst>
                        <a:defRPr sz="1200">
                          <a:solidFill>
                            <a:srgbClr val="000000"/>
                          </a:solidFill>
                          <a:latin typeface="Verdana" panose="020B0604030504040204" pitchFamily="34" charset="0"/>
                        </a:defRPr>
                      </a:lvl3pPr>
                      <a:lvl4pPr marL="1600200" indent="-228600" algn="l" eaLnBrk="0" hangingPunct="0">
                        <a:spcBef>
                          <a:spcPct val="20000"/>
                        </a:spcBef>
                        <a:tabLst>
                          <a:tab pos="625475" algn="l"/>
                        </a:tabLst>
                        <a:defRPr sz="1000">
                          <a:solidFill>
                            <a:srgbClr val="000000"/>
                          </a:solidFill>
                          <a:latin typeface="Verdana" panose="020B0604030504040204" pitchFamily="34" charset="0"/>
                        </a:defRPr>
                      </a:lvl4pPr>
                      <a:lvl5pPr marL="2057400" indent="-228600" algn="l" eaLnBrk="0" hangingPunct="0">
                        <a:spcBef>
                          <a:spcPct val="20000"/>
                        </a:spcBef>
                        <a:tabLst>
                          <a:tab pos="625475" algn="l"/>
                        </a:tabLst>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25475" algn="l"/>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rPr>
                        <a:t>Auf die Frage, </a:t>
                      </a:r>
                      <a:r>
                        <a:rPr kumimoji="0" lang="de-AT" altLang="de-DE" sz="1200" b="1" i="0" u="none" strike="noStrike" cap="none" normalizeH="0" baseline="0" dirty="0" smtClean="0">
                          <a:ln>
                            <a:noFill/>
                          </a:ln>
                          <a:solidFill>
                            <a:schemeClr val="tx1"/>
                          </a:solidFill>
                          <a:effectLst/>
                          <a:latin typeface="Calibri" panose="020F0502020204030204" pitchFamily="34" charset="0"/>
                        </a:rPr>
                        <a:t>welche Einrichtungen oder Institutionen man in Österreich mit dem Konsumentenschutz verbindet</a:t>
                      </a:r>
                      <a:r>
                        <a:rPr kumimoji="0" lang="de-AT" altLang="de-DE" sz="1200" b="0" i="0" u="none" strike="noStrike" cap="none" normalizeH="0" baseline="0" dirty="0" smtClean="0">
                          <a:ln>
                            <a:noFill/>
                          </a:ln>
                          <a:solidFill>
                            <a:schemeClr val="tx1"/>
                          </a:solidFill>
                          <a:effectLst/>
                          <a:latin typeface="Calibri" panose="020F0502020204030204" pitchFamily="34" charset="0"/>
                        </a:rPr>
                        <a:t>, gaben </a:t>
                      </a:r>
                      <a:r>
                        <a:rPr kumimoji="0" lang="de-AT" altLang="de-DE" sz="1200" b="1" i="0" u="none" strike="noStrike" cap="none" normalizeH="0" baseline="0" dirty="0" smtClean="0">
                          <a:ln>
                            <a:noFill/>
                          </a:ln>
                          <a:solidFill>
                            <a:schemeClr val="tx1"/>
                          </a:solidFill>
                          <a:effectLst/>
                          <a:latin typeface="Calibri" panose="020F0502020204030204" pitchFamily="34" charset="0"/>
                        </a:rPr>
                        <a:t>sechs von zehn Personen eine konkrete Antwort</a:t>
                      </a:r>
                      <a:r>
                        <a:rPr kumimoji="0" lang="de-AT" altLang="de-DE" sz="1200" b="0" i="0" u="none" strike="noStrike" cap="none" normalizeH="0" baseline="0" dirty="0" smtClean="0">
                          <a:ln>
                            <a:noFill/>
                          </a:ln>
                          <a:solidFill>
                            <a:schemeClr val="tx1"/>
                          </a:solidFill>
                          <a:effectLst/>
                          <a:latin typeface="Calibri" panose="020F0502020204030204" pitchFamily="34" charset="0"/>
                        </a:rPr>
                        <a:t>. Die übrigen waren da überfragt. Auch hier zeigt sich, dass die mit Abstand am wenigsten Informierten die unter 30-Jährigen sind. Von ihnen konnten knapp zwei Drittel ad hoc keine Einrichtung nennen; bei den anderen Altersgruppen traf dies zum Teil nur auf rund halb so viele zu. Auch seitens der ‚unteren‘ Bildungsschicht konnten sechs von zehn Befragten keine Konsumentenschutz-Einrichtung benennen.</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728618">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2</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Von den konkreten Nennungen entfällt der größte Anteil auf die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AK bzw. auf deren Konsumentenschutzabteilung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(40 %). Dies wohl auch deshalb, weil sie von allen die vergleichsweise größte und breiteste Medienpräsenz hat. An zweiter Stelle folgt mit einer Nennungsquote von 16 % der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Verein für Konsumentenschutzinformation (VKI)</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bzw. das Testmagazin  „Konsument“. Alle übrigen Einrichtungen wurden jeweils nur von einer kleinen Minderheit genannt. Der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Verein für Konsumentenschutz bzw. der Konsumentenschutzverband</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kommt auf eine spontane Nennungsquote von 6 %. Die Konsumentenschutzabteilung im BMASK wurde von 2 % ad hoc genannt; den Verbraucherschutzverein (VSV) führte so gut wie niemand an (unter 0,5 %). Der kleine Teil an sonstigen Nennungen weist eine starke Streuung auf.</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545743">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3</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Die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Konsumentenschutzabteilung der AK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wurden von allen ausgewerteten Bevölkerungsgruppen mit Abstand am häufigsten genannt. Seitens derer, die spontan überhaupt eine konkrete Einrichtung angeben konnten, führten zwei Drittel (u.a.) die AK an. Ein Viertel dieser Gesamtgruppe nannte (u.a.) den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Verein für Konsumentenschutzinformation</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11 % den Verein für Konsumentenschutz.</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688887">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4</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Die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spontane Bekanntheit des Vereins für Konsumenteninformation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ist bei folgenden Gruppen überdurchschnittlich hoch: bei Männern (19 % versus 13 % bei Frauen), bei Personen, die zumindest eine Fachschule besucht haben (v.a. bei Akademiker/innen) sowie bei den mittleren und oberen Altersgruppen. Sehr gering sind die diesbezüglichen ad-hoc-Nennungen bei den unter 30-Jährigen (6 %), bei Personen mit Zuwanderungshintergrund (9 %) sowie in Westösterreich und in Kärnten (4-9 %) – in diesen Bundesländern sind hingegen die AK-Nennungen besonders hoch.</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
        <p:nvSpPr>
          <p:cNvPr id="14364" name="Rectangle 25"/>
          <p:cNvSpPr>
            <a:spLocks noGrp="1" noChangeArrowheads="1"/>
          </p:cNvSpPr>
          <p:nvPr>
            <p:ph type="title" idx="4294967295"/>
          </p:nvPr>
        </p:nvSpPr>
        <p:spPr>
          <a:noFill/>
        </p:spPr>
        <p:txBody>
          <a:bodyPr/>
          <a:lstStyle/>
          <a:p>
            <a:pPr eaLnBrk="1" hangingPunct="1"/>
            <a:r>
              <a:rPr lang="de-AT" altLang="de-DE" sz="1800" dirty="0" smtClean="0"/>
              <a:t>Konsumentenschutz: Spontane Assoziation mit Einrichtungen</a:t>
            </a:r>
          </a:p>
        </p:txBody>
      </p:sp>
    </p:spTree>
    <p:extLst>
      <p:ext uri="{BB962C8B-B14F-4D97-AF65-F5344CB8AC3E}">
        <p14:creationId xmlns:p14="http://schemas.microsoft.com/office/powerpoint/2010/main" val="211574085"/>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1559039" y="1183456"/>
            <a:ext cx="6248942" cy="4773582"/>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F11: </a:t>
            </a:r>
            <a:r>
              <a:rPr lang="de-DE" altLang="de-DE" sz="900" b="0" dirty="0" smtClean="0">
                <a:solidFill>
                  <a:schemeClr val="folHlink"/>
                </a:solidFill>
                <a:latin typeface="Calibri" panose="020F0502020204030204" pitchFamily="34" charset="0"/>
              </a:rPr>
              <a:t>Sagen Sie mir bitte noch – wie sehr treffen die folgenden Aussagen auf Sie zu oder nicht zu? … Ich kaufe Produkte auch dann, wenn die vielleicht wegen Produktionsbedingungen oder langen Verkehrswegen problematisch sind. [in Prozent] </a:t>
            </a:r>
            <a:r>
              <a:rPr lang="de-DE" altLang="de-DE" sz="900" b="0" noProof="1" smtClean="0">
                <a:solidFill>
                  <a:srgbClr val="666666"/>
                </a:solidFill>
                <a:latin typeface="Calibri" panose="020F0502020204030204" pitchFamily="34" charset="0"/>
              </a:rPr>
              <a: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smtClean="0"/>
              <a:t>Kauf auch von problematischen Produkten (1/2)</a:t>
            </a:r>
            <a:r>
              <a:rPr lang="de-AT" dirty="0" smtClean="0">
                <a:solidFill>
                  <a:schemeClr val="bg1"/>
                </a:solidFill>
              </a:rPr>
              <a:t>Produkten und Dienstleistungen</a:t>
            </a:r>
            <a:r>
              <a:rPr lang="de-AT" dirty="0">
                <a:solidFill>
                  <a:schemeClr val="bg1"/>
                </a:solidFill>
              </a:rPr>
              <a:t/>
            </a:r>
            <a:br>
              <a:rPr lang="de-AT" dirty="0">
                <a:solidFill>
                  <a:schemeClr val="bg1"/>
                </a:solidFill>
              </a:rPr>
            </a:br>
            <a:endParaRPr lang="de-AT" dirty="0">
              <a:solidFill>
                <a:schemeClr val="bg1"/>
              </a:solidFill>
            </a:endParaRPr>
          </a:p>
        </p:txBody>
      </p:sp>
    </p:spTree>
    <p:extLst>
      <p:ext uri="{BB962C8B-B14F-4D97-AF65-F5344CB8AC3E}">
        <p14:creationId xmlns:p14="http://schemas.microsoft.com/office/powerpoint/2010/main" val="35706112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514941" y="1183455"/>
            <a:ext cx="7370703" cy="4767485"/>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F11: </a:t>
            </a:r>
            <a:r>
              <a:rPr lang="de-DE" altLang="de-DE" sz="900" b="0" dirty="0" smtClean="0">
                <a:solidFill>
                  <a:schemeClr val="folHlink"/>
                </a:solidFill>
                <a:latin typeface="Calibri" panose="020F0502020204030204" pitchFamily="34" charset="0"/>
              </a:rPr>
              <a:t>Sagen </a:t>
            </a:r>
            <a:r>
              <a:rPr lang="de-DE" altLang="de-DE" sz="900" b="0" dirty="0">
                <a:solidFill>
                  <a:schemeClr val="folHlink"/>
                </a:solidFill>
                <a:latin typeface="Calibri" panose="020F0502020204030204" pitchFamily="34" charset="0"/>
              </a:rPr>
              <a:t>Sie mir bitte noch – wie sehr treffen die folgenden Aussagen auf Sie zu oder nicht zu? … Ich kaufe Produkte auch dann, wenn die vielleicht wegen Produktionsbedingungen oder langen Verkehrswegen problematisch sind. [in Prozent] </a:t>
            </a:r>
            <a:r>
              <a:rPr lang="de-DE" altLang="de-DE" sz="900" b="0" noProof="1">
                <a:solidFill>
                  <a:srgbClr val="666666"/>
                </a:solidFill>
                <a:latin typeface="Calibri" panose="020F0502020204030204" pitchFamily="34" charset="0"/>
              </a:rPr>
              <a:t> </a:t>
            </a:r>
            <a:endParaRPr lang="de-AT" altLang="de-DE" sz="900" b="0" dirty="0">
              <a:solidFill>
                <a:schemeClr val="folHlink"/>
              </a:solidFill>
              <a:latin typeface="Calibri" panose="020F0502020204030204" pitchFamily="34" charset="0"/>
            </a:endParaRPr>
          </a:p>
          <a:p>
            <a:pPr eaLnBrk="1" hangingPunct="1">
              <a:lnSpc>
                <a:spcPct val="120000"/>
              </a:lnSpc>
            </a:pP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smtClean="0"/>
              <a:t>Kauf auch von problematischen Produkten (2/2)</a:t>
            </a:r>
            <a:r>
              <a:rPr lang="de-AT" dirty="0" smtClean="0">
                <a:solidFill>
                  <a:schemeClr val="bg1"/>
                </a:solidFill>
              </a:rPr>
              <a:t>Produkten</a:t>
            </a:r>
            <a:r>
              <a:rPr lang="de-AT" dirty="0">
                <a:solidFill>
                  <a:schemeClr val="bg1"/>
                </a:solidFill>
              </a:rPr>
              <a:t/>
            </a:r>
            <a:br>
              <a:rPr lang="de-AT" dirty="0">
                <a:solidFill>
                  <a:schemeClr val="bg1"/>
                </a:solidFill>
              </a:rPr>
            </a:br>
            <a:endParaRPr lang="de-AT" dirty="0">
              <a:solidFill>
                <a:schemeClr val="bg1"/>
              </a:solidFill>
            </a:endParaRPr>
          </a:p>
        </p:txBody>
      </p:sp>
    </p:spTree>
    <p:extLst>
      <p:ext uri="{BB962C8B-B14F-4D97-AF65-F5344CB8AC3E}">
        <p14:creationId xmlns:p14="http://schemas.microsoft.com/office/powerpoint/2010/main" val="23715122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708093" y="1183456"/>
            <a:ext cx="7169517" cy="4767485"/>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F11: </a:t>
            </a:r>
            <a:r>
              <a:rPr lang="de-DE" altLang="de-DE" sz="900" b="0" dirty="0" smtClean="0">
                <a:solidFill>
                  <a:schemeClr val="folHlink"/>
                </a:solidFill>
                <a:latin typeface="Calibri" panose="020F0502020204030204" pitchFamily="34" charset="0"/>
              </a:rPr>
              <a:t>Sagen Sie mir bitte noch – wie sehr treffen die folgenden Aussagen auf Sie zu oder nicht zu? Ich boykottiere Unternehmen, wenn ich weiß, dass diese unter schlechten Arbeitsbedingungen produzieren – z.B. Nahrungsmittel oder Textilien. [in Prozent] </a:t>
            </a:r>
            <a:r>
              <a:rPr lang="de-DE" altLang="de-DE" sz="900" b="0" noProof="1" smtClean="0">
                <a:solidFill>
                  <a:srgbClr val="666666"/>
                </a:solidFill>
                <a:latin typeface="Calibri" panose="020F0502020204030204" pitchFamily="34" charset="0"/>
              </a:rPr>
              <a: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dirty="0"/>
              <a:t>Boykott von </a:t>
            </a:r>
            <a:r>
              <a:rPr lang="de-AT" dirty="0" smtClean="0"/>
              <a:t>problematischen Unternehmen </a:t>
            </a:r>
            <a:r>
              <a:rPr lang="de-AT" dirty="0"/>
              <a:t>(</a:t>
            </a:r>
            <a:r>
              <a:rPr lang="de-AT" dirty="0" smtClean="0"/>
              <a:t>1/2) </a:t>
            </a:r>
            <a:r>
              <a:rPr lang="de-AT" dirty="0" smtClean="0">
                <a:solidFill>
                  <a:schemeClr val="bg1"/>
                </a:solidFill>
              </a:rPr>
              <a:t>und Dienstleistungen</a:t>
            </a:r>
            <a:r>
              <a:rPr lang="de-AT" dirty="0">
                <a:solidFill>
                  <a:schemeClr val="bg1"/>
                </a:solidFill>
              </a:rPr>
              <a:t/>
            </a:r>
            <a:br>
              <a:rPr lang="de-AT" dirty="0">
                <a:solidFill>
                  <a:schemeClr val="bg1"/>
                </a:solidFill>
              </a:rPr>
            </a:br>
            <a:endParaRPr lang="de-AT" dirty="0">
              <a:solidFill>
                <a:schemeClr val="bg1"/>
              </a:solidFill>
            </a:endParaRPr>
          </a:p>
        </p:txBody>
      </p:sp>
    </p:spTree>
    <p:extLst>
      <p:ext uri="{BB962C8B-B14F-4D97-AF65-F5344CB8AC3E}">
        <p14:creationId xmlns:p14="http://schemas.microsoft.com/office/powerpoint/2010/main" val="1659607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485205" y="1180781"/>
            <a:ext cx="7407282" cy="4755292"/>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F11: </a:t>
            </a:r>
            <a:r>
              <a:rPr lang="de-DE" altLang="de-DE" sz="900" b="0" dirty="0">
                <a:solidFill>
                  <a:schemeClr val="folHlink"/>
                </a:solidFill>
                <a:latin typeface="Calibri" panose="020F0502020204030204" pitchFamily="34" charset="0"/>
              </a:rPr>
              <a:t>Sagen Sie mir bitte noch – wie sehr treffen die folgenden Aussagen auf Sie zu oder nicht zu? Ich boykottiere Unternehmen, wenn ich weiß, dass diese unter schlechten Arbeitsbedingungen produzieren – z:B. Nahrungsmittel oder Textilien. [in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dirty="0"/>
              <a:t>Boykott von </a:t>
            </a:r>
            <a:r>
              <a:rPr lang="de-AT" dirty="0" smtClean="0"/>
              <a:t>problematischen Unternehmen (2/2</a:t>
            </a:r>
            <a:r>
              <a:rPr lang="de-AT" dirty="0"/>
              <a:t>) </a:t>
            </a:r>
            <a:r>
              <a:rPr lang="de-AT" dirty="0">
                <a:solidFill>
                  <a:schemeClr val="bg1"/>
                </a:solidFill>
              </a:rPr>
              <a:t>und Produkten </a:t>
            </a:r>
            <a:r>
              <a:rPr lang="de-AT" dirty="0" smtClean="0">
                <a:solidFill>
                  <a:schemeClr val="bg1"/>
                </a:solidFill>
              </a:rPr>
              <a:t>und Dienstleistungen</a:t>
            </a:r>
            <a:r>
              <a:rPr lang="de-AT" dirty="0">
                <a:solidFill>
                  <a:schemeClr val="bg1"/>
                </a:solidFill>
              </a:rPr>
              <a:t/>
            </a:r>
            <a:br>
              <a:rPr lang="de-AT" dirty="0">
                <a:solidFill>
                  <a:schemeClr val="bg1"/>
                </a:solidFill>
              </a:rPr>
            </a:br>
            <a:endParaRPr lang="de-AT" dirty="0">
              <a:solidFill>
                <a:schemeClr val="bg1"/>
              </a:solidFill>
            </a:endParaRPr>
          </a:p>
        </p:txBody>
      </p:sp>
    </p:spTree>
    <p:extLst>
      <p:ext uri="{BB962C8B-B14F-4D97-AF65-F5344CB8AC3E}">
        <p14:creationId xmlns:p14="http://schemas.microsoft.com/office/powerpoint/2010/main" val="39947412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642368" y="1183455"/>
            <a:ext cx="7242676" cy="4767485"/>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F11: </a:t>
            </a:r>
            <a:r>
              <a:rPr lang="de-DE" altLang="de-DE" sz="900" b="0" dirty="0" smtClean="0">
                <a:solidFill>
                  <a:schemeClr val="folHlink"/>
                </a:solidFill>
                <a:latin typeface="Calibri" panose="020F0502020204030204" pitchFamily="34" charset="0"/>
              </a:rPr>
              <a:t>Sagen Sie mir bitte noch – wie sehr treffen die folgenden Aussagen auf Sie zu oder nicht zu? … Mit meinem Kaufverhalten leiste ich einen wichtigen </a:t>
            </a:r>
            <a:r>
              <a:rPr lang="de-DE" altLang="de-DE" sz="900" b="0" dirty="0">
                <a:solidFill>
                  <a:schemeClr val="folHlink"/>
                </a:solidFill>
                <a:latin typeface="Calibri" panose="020F0502020204030204" pitchFamily="34" charset="0"/>
              </a:rPr>
              <a:t>B</a:t>
            </a:r>
            <a:r>
              <a:rPr lang="de-DE" altLang="de-DE" sz="900" b="0" dirty="0" smtClean="0">
                <a:solidFill>
                  <a:schemeClr val="folHlink"/>
                </a:solidFill>
                <a:latin typeface="Calibri" panose="020F0502020204030204" pitchFamily="34" charset="0"/>
              </a:rPr>
              <a:t>eitrag zum Umwelt- und Klimaschutz. [in Prozent] </a:t>
            </a:r>
            <a:r>
              <a:rPr lang="de-DE" altLang="de-DE" sz="900" b="0" noProof="1" smtClean="0">
                <a:solidFill>
                  <a:srgbClr val="666666"/>
                </a:solidFill>
                <a:latin typeface="Calibri" panose="020F0502020204030204" pitchFamily="34" charset="0"/>
              </a:rPr>
              <a: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dirty="0" smtClean="0"/>
              <a:t>Das Kaufverhalten</a:t>
            </a:r>
            <a:r>
              <a:rPr lang="de-AT" dirty="0"/>
              <a:t> </a:t>
            </a:r>
            <a:r>
              <a:rPr lang="de-AT" dirty="0" smtClean="0"/>
              <a:t>als Beitrag zum Umwelt- </a:t>
            </a:r>
            <a:r>
              <a:rPr lang="de-AT" dirty="0"/>
              <a:t>und Klimaschutz (</a:t>
            </a:r>
            <a:r>
              <a:rPr lang="de-AT" dirty="0" smtClean="0"/>
              <a:t>1/2) </a:t>
            </a:r>
            <a:r>
              <a:rPr lang="de-AT" dirty="0" smtClean="0">
                <a:solidFill>
                  <a:schemeClr val="bg1"/>
                </a:solidFill>
              </a:rPr>
              <a:t>und Dienstleistungen</a:t>
            </a:r>
            <a:r>
              <a:rPr lang="de-AT" dirty="0">
                <a:solidFill>
                  <a:schemeClr val="bg1"/>
                </a:solidFill>
              </a:rPr>
              <a:t/>
            </a:r>
            <a:br>
              <a:rPr lang="de-AT" dirty="0">
                <a:solidFill>
                  <a:schemeClr val="bg1"/>
                </a:solidFill>
              </a:rPr>
            </a:br>
            <a:endParaRPr lang="de-AT" dirty="0">
              <a:solidFill>
                <a:schemeClr val="bg1"/>
              </a:solidFill>
            </a:endParaRPr>
          </a:p>
        </p:txBody>
      </p:sp>
    </p:spTree>
    <p:extLst>
      <p:ext uri="{BB962C8B-B14F-4D97-AF65-F5344CB8AC3E}">
        <p14:creationId xmlns:p14="http://schemas.microsoft.com/office/powerpoint/2010/main" val="41535688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702005" y="1176021"/>
            <a:ext cx="7175614" cy="4767485"/>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F11: </a:t>
            </a:r>
            <a:r>
              <a:rPr lang="de-DE" altLang="de-DE" sz="900" b="0" dirty="0">
                <a:solidFill>
                  <a:schemeClr val="folHlink"/>
                </a:solidFill>
                <a:latin typeface="Calibri" panose="020F0502020204030204" pitchFamily="34" charset="0"/>
              </a:rPr>
              <a:t>Sagen Sie mir bitte noch – wie sehr treffen die folgenden Aussagen auf Sie zu oder nicht zu? … Mit meinem Kaufverhalten leiste ich einen wichtigen Beitrag zum Umwelt- und Klimaschutz. [in Prozent] </a:t>
            </a:r>
            <a:r>
              <a:rPr lang="de-DE" altLang="de-DE" sz="900" b="0" noProof="1">
                <a:solidFill>
                  <a:srgbClr val="666666"/>
                </a:solidFill>
                <a:latin typeface="Calibri" panose="020F0502020204030204" pitchFamily="34" charset="0"/>
              </a:rPr>
              <a:t> </a:t>
            </a:r>
            <a:endParaRPr lang="de-AT" altLang="de-DE" sz="900" b="0" dirty="0">
              <a:solidFill>
                <a:schemeClr val="folHlink"/>
              </a:solidFill>
              <a:latin typeface="Calibri" panose="020F0502020204030204" pitchFamily="34" charset="0"/>
            </a:endParaRPr>
          </a:p>
          <a:p>
            <a:pPr eaLnBrk="1" hangingPunct="1">
              <a:lnSpc>
                <a:spcPct val="120000"/>
              </a:lnSpc>
            </a:pP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dirty="0" smtClean="0"/>
              <a:t>Das Kaufverhalten als Beitrag zum Umwelt- </a:t>
            </a:r>
            <a:r>
              <a:rPr lang="de-AT" dirty="0"/>
              <a:t>und Klimaschutz </a:t>
            </a:r>
            <a:r>
              <a:rPr lang="de-AT" dirty="0" smtClean="0"/>
              <a:t>(2/2</a:t>
            </a:r>
            <a:r>
              <a:rPr lang="de-AT" dirty="0"/>
              <a:t>) </a:t>
            </a:r>
            <a:r>
              <a:rPr lang="de-AT" dirty="0">
                <a:solidFill>
                  <a:schemeClr val="bg1"/>
                </a:solidFill>
              </a:rPr>
              <a:t>und bei </a:t>
            </a:r>
            <a:r>
              <a:rPr lang="de-AT" dirty="0" smtClean="0">
                <a:solidFill>
                  <a:schemeClr val="bg1"/>
                </a:solidFill>
              </a:rPr>
              <a:t>Produkten und Dienstleistungen</a:t>
            </a:r>
            <a:r>
              <a:rPr lang="de-AT" dirty="0">
                <a:solidFill>
                  <a:schemeClr val="bg1"/>
                </a:solidFill>
              </a:rPr>
              <a:t/>
            </a:r>
            <a:br>
              <a:rPr lang="de-AT" dirty="0">
                <a:solidFill>
                  <a:schemeClr val="bg1"/>
                </a:solidFill>
              </a:rPr>
            </a:br>
            <a:endParaRPr lang="de-AT" dirty="0">
              <a:solidFill>
                <a:schemeClr val="bg1"/>
              </a:solidFill>
            </a:endParaRPr>
          </a:p>
        </p:txBody>
      </p:sp>
    </p:spTree>
    <p:extLst>
      <p:ext uri="{BB962C8B-B14F-4D97-AF65-F5344CB8AC3E}">
        <p14:creationId xmlns:p14="http://schemas.microsoft.com/office/powerpoint/2010/main" val="30877876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1382878" y="1182117"/>
            <a:ext cx="6450127" cy="4761389"/>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F11: </a:t>
            </a:r>
            <a:r>
              <a:rPr lang="de-DE" altLang="de-DE" sz="900" b="0" dirty="0" smtClean="0">
                <a:solidFill>
                  <a:schemeClr val="folHlink"/>
                </a:solidFill>
                <a:latin typeface="Calibri" panose="020F0502020204030204" pitchFamily="34" charset="0"/>
              </a:rPr>
              <a:t>Sagen Sie mir bitte noch – wie sehr treffen die folgenden Aussagen auf Sie zu oder nicht zu? … Ich würde mehr biologische und umweltverträgliche Produkte kaufen, wenn die etwas billiger wären. [in Prozent] </a:t>
            </a:r>
            <a:r>
              <a:rPr lang="de-DE" altLang="de-DE" sz="900" b="0" noProof="1" smtClean="0">
                <a:solidFill>
                  <a:srgbClr val="666666"/>
                </a:solidFill>
                <a:latin typeface="Calibri" panose="020F0502020204030204" pitchFamily="34" charset="0"/>
              </a:rPr>
              <a: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smtClean="0"/>
              <a:t>Zum Kauf biologischer und umweltverträglicher Produkte (1/2)</a:t>
            </a:r>
            <a:r>
              <a:rPr lang="de-AT" dirty="0" smtClean="0">
                <a:solidFill>
                  <a:schemeClr val="bg1"/>
                </a:solidFill>
              </a:rPr>
              <a:t>Produkten und Dienstleistungen</a:t>
            </a:r>
            <a:r>
              <a:rPr lang="de-AT" dirty="0">
                <a:solidFill>
                  <a:schemeClr val="bg1"/>
                </a:solidFill>
              </a:rPr>
              <a:t/>
            </a:r>
            <a:br>
              <a:rPr lang="de-AT" dirty="0">
                <a:solidFill>
                  <a:schemeClr val="bg1"/>
                </a:solidFill>
              </a:rPr>
            </a:br>
            <a:endParaRPr lang="de-AT" dirty="0">
              <a:solidFill>
                <a:schemeClr val="bg1"/>
              </a:solidFill>
            </a:endParaRPr>
          </a:p>
        </p:txBody>
      </p:sp>
    </p:spTree>
    <p:extLst>
      <p:ext uri="{BB962C8B-B14F-4D97-AF65-F5344CB8AC3E}">
        <p14:creationId xmlns:p14="http://schemas.microsoft.com/office/powerpoint/2010/main" val="1358812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695907" y="1176019"/>
            <a:ext cx="7187807" cy="4767485"/>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F11: </a:t>
            </a:r>
            <a:r>
              <a:rPr lang="de-DE" altLang="de-DE" sz="900" b="0" dirty="0">
                <a:solidFill>
                  <a:schemeClr val="folHlink"/>
                </a:solidFill>
                <a:latin typeface="Calibri" panose="020F0502020204030204" pitchFamily="34" charset="0"/>
              </a:rPr>
              <a:t>Sagen Sie mir bitte noch – wie sehr treffen die folgenden Aussagen auf Sie zu oder nicht zu? … Ich würde mehr biologische und </a:t>
            </a:r>
            <a:r>
              <a:rPr lang="de-DE" altLang="de-DE" sz="900" b="0" dirty="0" smtClean="0">
                <a:solidFill>
                  <a:schemeClr val="folHlink"/>
                </a:solidFill>
                <a:latin typeface="Calibri" panose="020F0502020204030204" pitchFamily="34" charset="0"/>
              </a:rPr>
              <a:t>umweltverträgliche </a:t>
            </a:r>
            <a:r>
              <a:rPr lang="de-DE" altLang="de-DE" sz="900" b="0" dirty="0">
                <a:solidFill>
                  <a:schemeClr val="folHlink"/>
                </a:solidFill>
                <a:latin typeface="Calibri" panose="020F0502020204030204" pitchFamily="34" charset="0"/>
              </a:rPr>
              <a:t>Produkte kaufen, wenn die etwas billiger wären.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altLang="de-DE" dirty="0" smtClean="0"/>
              <a:t>Zum Kauf biologischer und umweltverträglicher </a:t>
            </a:r>
            <a:r>
              <a:rPr lang="de-AT" altLang="de-DE" dirty="0"/>
              <a:t>Produkte </a:t>
            </a:r>
            <a:r>
              <a:rPr lang="de-AT" altLang="de-DE" dirty="0" smtClean="0"/>
              <a:t>(2/2)</a:t>
            </a:r>
            <a:r>
              <a:rPr lang="de-AT" dirty="0" smtClean="0">
                <a:solidFill>
                  <a:schemeClr val="bg1"/>
                </a:solidFill>
              </a:rPr>
              <a:t>Produkten und Dienstleistungen</a:t>
            </a:r>
            <a:endParaRPr lang="de-AT" dirty="0">
              <a:solidFill>
                <a:schemeClr val="bg1"/>
              </a:solidFill>
            </a:endParaRPr>
          </a:p>
        </p:txBody>
      </p:sp>
    </p:spTree>
    <p:extLst>
      <p:ext uri="{BB962C8B-B14F-4D97-AF65-F5344CB8AC3E}">
        <p14:creationId xmlns:p14="http://schemas.microsoft.com/office/powerpoint/2010/main" val="21975508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1317901" y="1189552"/>
            <a:ext cx="6535478" cy="4755292"/>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F11: </a:t>
            </a:r>
            <a:r>
              <a:rPr lang="de-DE" altLang="de-DE" sz="900" b="0" dirty="0" smtClean="0">
                <a:solidFill>
                  <a:schemeClr val="folHlink"/>
                </a:solidFill>
                <a:latin typeface="Calibri" panose="020F0502020204030204" pitchFamily="34" charset="0"/>
              </a:rPr>
              <a:t>Sagen Sie mir bitte noch – wie sehr treffen die folgenden Aussagen auf Sie zu oder nicht zu? … Ich bin der Meinung, dass manche Produkte und Dienstleistungen zu billig sind. [in Prozent] </a:t>
            </a:r>
            <a:r>
              <a:rPr lang="de-DE" altLang="de-DE" sz="900" b="0" noProof="1" smtClean="0">
                <a:solidFill>
                  <a:srgbClr val="666666"/>
                </a:solidFill>
                <a:latin typeface="Calibri" panose="020F0502020204030204" pitchFamily="34" charset="0"/>
              </a:rPr>
              <a: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dirty="0" smtClean="0"/>
              <a:t>Es gibt Produkte und Dienstleistungen, die zu billig sind </a:t>
            </a:r>
            <a:r>
              <a:rPr lang="de-AT" dirty="0"/>
              <a:t>(1/2</a:t>
            </a:r>
            <a:r>
              <a:rPr lang="de-AT" dirty="0" smtClean="0"/>
              <a:t>) </a:t>
            </a:r>
            <a:r>
              <a:rPr lang="de-AT" dirty="0" smtClean="0">
                <a:solidFill>
                  <a:schemeClr val="bg1"/>
                </a:solidFill>
              </a:rPr>
              <a:t>und Dienstleistungen</a:t>
            </a:r>
            <a:r>
              <a:rPr lang="de-AT" dirty="0">
                <a:solidFill>
                  <a:schemeClr val="bg1"/>
                </a:solidFill>
              </a:rPr>
              <a:t/>
            </a:r>
            <a:br>
              <a:rPr lang="de-AT" dirty="0">
                <a:solidFill>
                  <a:schemeClr val="bg1"/>
                </a:solidFill>
              </a:rPr>
            </a:br>
            <a:endParaRPr lang="de-AT" dirty="0">
              <a:solidFill>
                <a:schemeClr val="bg1"/>
              </a:solidFill>
            </a:endParaRPr>
          </a:p>
        </p:txBody>
      </p:sp>
    </p:spTree>
    <p:extLst>
      <p:ext uri="{BB962C8B-B14F-4D97-AF65-F5344CB8AC3E}">
        <p14:creationId xmlns:p14="http://schemas.microsoft.com/office/powerpoint/2010/main" val="17937702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695905" y="1176019"/>
            <a:ext cx="7187807" cy="4767485"/>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F11: </a:t>
            </a:r>
            <a:r>
              <a:rPr lang="de-DE" altLang="de-DE" sz="900" b="0" dirty="0">
                <a:solidFill>
                  <a:schemeClr val="folHlink"/>
                </a:solidFill>
                <a:latin typeface="Calibri" panose="020F0502020204030204" pitchFamily="34" charset="0"/>
              </a:rPr>
              <a:t>Sagen Sie mir bitte noch – wie sehr treffen die folgenden Aussagen auf Sie zu oder nicht zu? … Ich bin der Meinung, dass manche Produkte und Dienstleistungen zu billig sind. </a:t>
            </a:r>
            <a:r>
              <a:rPr lang="de-DE" altLang="de-DE" sz="900" b="0" dirty="0" smtClean="0">
                <a:solidFill>
                  <a:schemeClr val="folHlink"/>
                </a:solidFill>
                <a:latin typeface="Calibri" panose="020F0502020204030204" pitchFamily="34" charset="0"/>
              </a:rPr>
              <a:t>[in Prozent]</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dirty="0"/>
              <a:t>Es gibt Produkte und Dienstleistungen, die zu billig sind </a:t>
            </a:r>
            <a:r>
              <a:rPr lang="de-AT" dirty="0" smtClean="0"/>
              <a:t>(2/2</a:t>
            </a:r>
            <a:r>
              <a:rPr lang="de-AT" dirty="0"/>
              <a:t>) </a:t>
            </a:r>
            <a:r>
              <a:rPr lang="de-AT" dirty="0" smtClean="0">
                <a:solidFill>
                  <a:schemeClr val="bg1"/>
                </a:solidFill>
              </a:rPr>
              <a:t>Produkten und Dienstleistungen</a:t>
            </a:r>
            <a:r>
              <a:rPr lang="de-AT" dirty="0">
                <a:solidFill>
                  <a:schemeClr val="bg1"/>
                </a:solidFill>
              </a:rPr>
              <a:t/>
            </a:r>
            <a:br>
              <a:rPr lang="de-AT" dirty="0">
                <a:solidFill>
                  <a:schemeClr val="bg1"/>
                </a:solidFill>
              </a:rPr>
            </a:br>
            <a:endParaRPr lang="de-AT" dirty="0">
              <a:solidFill>
                <a:schemeClr val="bg1"/>
              </a:solidFill>
            </a:endParaRPr>
          </a:p>
        </p:txBody>
      </p:sp>
    </p:spTree>
    <p:extLst>
      <p:ext uri="{BB962C8B-B14F-4D97-AF65-F5344CB8AC3E}">
        <p14:creationId xmlns:p14="http://schemas.microsoft.com/office/powerpoint/2010/main" val="1453451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1990000" y="1407793"/>
            <a:ext cx="5578323" cy="4359018"/>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a:solidFill>
                  <a:schemeClr val="folHlink"/>
                </a:solidFill>
                <a:latin typeface="Calibri" panose="020F0502020204030204" pitchFamily="34" charset="0"/>
              </a:rPr>
              <a:t>F2: </a:t>
            </a:r>
            <a:r>
              <a:rPr lang="de-AT" altLang="de-DE" sz="900" b="0" dirty="0" smtClean="0">
                <a:solidFill>
                  <a:schemeClr val="folHlink"/>
                </a:solidFill>
                <a:latin typeface="Calibri" panose="020F0502020204030204" pitchFamily="34" charset="0"/>
              </a:rPr>
              <a:t>Welche Einrichtungen oder Institutionen verbinden Sie in Österreich mit dem Konsumentenschutz? </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p:txBody>
          <a:bodyPr/>
          <a:lstStyle/>
          <a:p>
            <a:r>
              <a:rPr lang="de-AT" altLang="de-DE" dirty="0"/>
              <a:t>Konsumentenschutz: Spontane Assoziation mit Einrichtungen</a:t>
            </a:r>
            <a:r>
              <a:rPr lang="de-AT" dirty="0"/>
              <a:t/>
            </a:r>
            <a:br>
              <a:rPr lang="de-AT" dirty="0"/>
            </a:br>
            <a:endParaRPr lang="de-AT" dirty="0"/>
          </a:p>
        </p:txBody>
      </p:sp>
      <p:sp>
        <p:nvSpPr>
          <p:cNvPr id="9" name="Textfeld 8"/>
          <p:cNvSpPr txBox="1"/>
          <p:nvPr/>
        </p:nvSpPr>
        <p:spPr>
          <a:xfrm>
            <a:off x="803152" y="1835270"/>
            <a:ext cx="3940298" cy="233397"/>
          </a:xfrm>
          <a:prstGeom prst="rect">
            <a:avLst/>
          </a:prstGeom>
          <a:noFill/>
        </p:spPr>
        <p:txBody>
          <a:bodyPr wrap="square" rtlCol="0">
            <a:spAutoFit/>
          </a:bodyPr>
          <a:lstStyle/>
          <a:p>
            <a:pPr algn="r">
              <a:lnSpc>
                <a:spcPts val="1100"/>
              </a:lnSpc>
            </a:pPr>
            <a:r>
              <a:rPr lang="de-AT" sz="1200" b="0" dirty="0">
                <a:latin typeface="Calibri" panose="020F0502020204030204" pitchFamily="34" charset="0"/>
              </a:rPr>
              <a:t>Arbeiterkammer (AK), Abteilung für Konsumentenschutz</a:t>
            </a:r>
          </a:p>
        </p:txBody>
      </p:sp>
      <p:sp>
        <p:nvSpPr>
          <p:cNvPr id="10" name="Textfeld 9"/>
          <p:cNvSpPr txBox="1"/>
          <p:nvPr/>
        </p:nvSpPr>
        <p:spPr>
          <a:xfrm>
            <a:off x="156290" y="2263322"/>
            <a:ext cx="4587160" cy="374461"/>
          </a:xfrm>
          <a:prstGeom prst="rect">
            <a:avLst/>
          </a:prstGeom>
          <a:noFill/>
        </p:spPr>
        <p:txBody>
          <a:bodyPr wrap="square" rtlCol="0">
            <a:spAutoFit/>
          </a:bodyPr>
          <a:lstStyle/>
          <a:p>
            <a:pPr algn="r">
              <a:lnSpc>
                <a:spcPts val="1100"/>
              </a:lnSpc>
            </a:pPr>
            <a:r>
              <a:rPr lang="de-AT" sz="1200" b="0" dirty="0">
                <a:latin typeface="Calibri" panose="020F0502020204030204" pitchFamily="34" charset="0"/>
              </a:rPr>
              <a:t>Verein für Konsumenteninformation (VKI) </a:t>
            </a:r>
            <a:r>
              <a:rPr lang="de-AT" sz="1200" b="0" dirty="0" smtClean="0">
                <a:latin typeface="Calibri" panose="020F0502020204030204" pitchFamily="34" charset="0"/>
              </a:rPr>
              <a:t/>
            </a:r>
            <a:br>
              <a:rPr lang="de-AT" sz="1200" b="0" dirty="0" smtClean="0">
                <a:latin typeface="Calibri" panose="020F0502020204030204" pitchFamily="34" charset="0"/>
              </a:rPr>
            </a:br>
            <a:r>
              <a:rPr lang="de-AT" sz="1200" b="0" dirty="0" smtClean="0">
                <a:latin typeface="Calibri" panose="020F0502020204030204" pitchFamily="34" charset="0"/>
              </a:rPr>
              <a:t>(</a:t>
            </a:r>
            <a:r>
              <a:rPr lang="de-AT" sz="1200" b="0" dirty="0">
                <a:latin typeface="Calibri" panose="020F0502020204030204" pitchFamily="34" charset="0"/>
              </a:rPr>
              <a:t>in Wien </a:t>
            </a:r>
            <a:r>
              <a:rPr lang="de-AT" sz="1200" b="0" dirty="0" err="1">
                <a:latin typeface="Calibri" panose="020F0502020204030204" pitchFamily="34" charset="0"/>
              </a:rPr>
              <a:t>Mariahilfer</a:t>
            </a:r>
            <a:r>
              <a:rPr lang="de-AT" sz="1200" b="0" dirty="0">
                <a:latin typeface="Calibri" panose="020F0502020204030204" pitchFamily="34" charset="0"/>
              </a:rPr>
              <a:t> Straße und in Innsbruck)</a:t>
            </a:r>
          </a:p>
        </p:txBody>
      </p:sp>
      <p:sp>
        <p:nvSpPr>
          <p:cNvPr id="12" name="Textfeld 11"/>
          <p:cNvSpPr txBox="1"/>
          <p:nvPr/>
        </p:nvSpPr>
        <p:spPr>
          <a:xfrm>
            <a:off x="324160" y="2916665"/>
            <a:ext cx="4419290" cy="374461"/>
          </a:xfrm>
          <a:prstGeom prst="rect">
            <a:avLst/>
          </a:prstGeom>
          <a:noFill/>
        </p:spPr>
        <p:txBody>
          <a:bodyPr wrap="square" rtlCol="0">
            <a:spAutoFit/>
          </a:bodyPr>
          <a:lstStyle/>
          <a:p>
            <a:pPr algn="r">
              <a:lnSpc>
                <a:spcPts val="1100"/>
              </a:lnSpc>
            </a:pPr>
            <a:r>
              <a:rPr lang="de-AT" sz="1200" b="0" dirty="0">
                <a:latin typeface="Calibri" panose="020F0502020204030204" pitchFamily="34" charset="0"/>
              </a:rPr>
              <a:t>Verein für Konsumentenschutz / Konsumentenschutzverband (</a:t>
            </a:r>
            <a:r>
              <a:rPr lang="de-AT" sz="1200" b="0" dirty="0" err="1">
                <a:latin typeface="Calibri" panose="020F0502020204030204" pitchFamily="34" charset="0"/>
              </a:rPr>
              <a:t>Vivenotgassse</a:t>
            </a:r>
            <a:r>
              <a:rPr lang="de-AT" sz="1200" b="0" dirty="0">
                <a:latin typeface="Calibri" panose="020F0502020204030204" pitchFamily="34" charset="0"/>
              </a:rPr>
              <a:t>, Linz, St. Pölten)</a:t>
            </a:r>
          </a:p>
        </p:txBody>
      </p:sp>
      <p:sp>
        <p:nvSpPr>
          <p:cNvPr id="13" name="Textfeld 12"/>
          <p:cNvSpPr txBox="1"/>
          <p:nvPr/>
        </p:nvSpPr>
        <p:spPr>
          <a:xfrm>
            <a:off x="207696" y="3528415"/>
            <a:ext cx="4535754" cy="400110"/>
          </a:xfrm>
          <a:prstGeom prst="rect">
            <a:avLst/>
          </a:prstGeom>
          <a:noFill/>
        </p:spPr>
        <p:txBody>
          <a:bodyPr wrap="square" rtlCol="0">
            <a:spAutoFit/>
          </a:bodyPr>
          <a:lstStyle/>
          <a:p>
            <a:pPr algn="r">
              <a:lnSpc>
                <a:spcPts val="1200"/>
              </a:lnSpc>
            </a:pPr>
            <a:r>
              <a:rPr lang="de-AT" sz="1200" b="0" dirty="0">
                <a:latin typeface="Calibri" panose="020F0502020204030204" pitchFamily="34" charset="0"/>
              </a:rPr>
              <a:t>Konsumentenschutz im Bundesministerium für Arbeit, Soziales, Gesundheit, Konsumentenschutz</a:t>
            </a:r>
          </a:p>
        </p:txBody>
      </p:sp>
      <p:sp>
        <p:nvSpPr>
          <p:cNvPr id="14" name="Textfeld 13"/>
          <p:cNvSpPr txBox="1"/>
          <p:nvPr/>
        </p:nvSpPr>
        <p:spPr>
          <a:xfrm>
            <a:off x="1275369" y="4165814"/>
            <a:ext cx="3468081" cy="276999"/>
          </a:xfrm>
          <a:prstGeom prst="rect">
            <a:avLst/>
          </a:prstGeom>
          <a:noFill/>
        </p:spPr>
        <p:txBody>
          <a:bodyPr wrap="square" rtlCol="0">
            <a:spAutoFit/>
          </a:bodyPr>
          <a:lstStyle/>
          <a:p>
            <a:pPr algn="r"/>
            <a:r>
              <a:rPr lang="de-AT" sz="1200" b="0" dirty="0">
                <a:latin typeface="Calibri" panose="020F0502020204030204" pitchFamily="34" charset="0"/>
              </a:rPr>
              <a:t>Verbraucherschutzverein (VSV) (Peter </a:t>
            </a:r>
            <a:r>
              <a:rPr lang="de-AT" sz="1200" b="0" dirty="0" err="1">
                <a:latin typeface="Calibri" panose="020F0502020204030204" pitchFamily="34" charset="0"/>
              </a:rPr>
              <a:t>Kolba</a:t>
            </a:r>
            <a:r>
              <a:rPr lang="de-AT" sz="1200" b="0" dirty="0">
                <a:latin typeface="Calibri" panose="020F0502020204030204" pitchFamily="34" charset="0"/>
              </a:rPr>
              <a:t>)</a:t>
            </a:r>
          </a:p>
        </p:txBody>
      </p:sp>
      <p:sp>
        <p:nvSpPr>
          <p:cNvPr id="15" name="Textfeld 14"/>
          <p:cNvSpPr txBox="1"/>
          <p:nvPr/>
        </p:nvSpPr>
        <p:spPr>
          <a:xfrm>
            <a:off x="1224276" y="4698659"/>
            <a:ext cx="3468081" cy="276999"/>
          </a:xfrm>
          <a:prstGeom prst="rect">
            <a:avLst/>
          </a:prstGeom>
          <a:noFill/>
        </p:spPr>
        <p:txBody>
          <a:bodyPr wrap="square" rtlCol="0">
            <a:spAutoFit/>
          </a:bodyPr>
          <a:lstStyle/>
          <a:p>
            <a:pPr algn="r"/>
            <a:r>
              <a:rPr lang="de-AT" sz="1200" b="0" dirty="0">
                <a:latin typeface="Calibri" panose="020F0502020204030204" pitchFamily="34" charset="0"/>
              </a:rPr>
              <a:t>a</a:t>
            </a:r>
            <a:r>
              <a:rPr lang="de-AT" sz="1200" b="0" dirty="0" smtClean="0">
                <a:latin typeface="Calibri" panose="020F0502020204030204" pitchFamily="34" charset="0"/>
              </a:rPr>
              <a:t>nderes</a:t>
            </a:r>
            <a:endParaRPr lang="de-AT" sz="1200" b="0" dirty="0">
              <a:latin typeface="Calibri" panose="020F0502020204030204" pitchFamily="34" charset="0"/>
            </a:endParaRPr>
          </a:p>
        </p:txBody>
      </p:sp>
      <p:sp>
        <p:nvSpPr>
          <p:cNvPr id="16" name="Textfeld 15"/>
          <p:cNvSpPr txBox="1"/>
          <p:nvPr/>
        </p:nvSpPr>
        <p:spPr>
          <a:xfrm>
            <a:off x="1224275" y="5302635"/>
            <a:ext cx="3468081" cy="276999"/>
          </a:xfrm>
          <a:prstGeom prst="rect">
            <a:avLst/>
          </a:prstGeom>
          <a:noFill/>
        </p:spPr>
        <p:txBody>
          <a:bodyPr wrap="square" rtlCol="0">
            <a:spAutoFit/>
          </a:bodyPr>
          <a:lstStyle/>
          <a:p>
            <a:pPr algn="r"/>
            <a:r>
              <a:rPr lang="de-AT" sz="1200" b="0" dirty="0">
                <a:latin typeface="Calibri" panose="020F0502020204030204" pitchFamily="34" charset="0"/>
              </a:rPr>
              <a:t>w</a:t>
            </a:r>
            <a:r>
              <a:rPr lang="de-AT" sz="1200" b="0" dirty="0" smtClean="0">
                <a:latin typeface="Calibri" panose="020F0502020204030204" pitchFamily="34" charset="0"/>
              </a:rPr>
              <a:t>eiß </a:t>
            </a:r>
            <a:r>
              <a:rPr lang="de-AT" sz="1200" b="0" dirty="0">
                <a:latin typeface="Calibri" panose="020F0502020204030204" pitchFamily="34" charset="0"/>
              </a:rPr>
              <a:t>nicht, kenne keine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5266" name="Group 66"/>
          <p:cNvGraphicFramePr>
            <a:graphicFrameLocks noGrp="1"/>
          </p:cNvGraphicFramePr>
          <p:nvPr>
            <p:extLst>
              <p:ext uri="{D42A27DB-BD31-4B8C-83A1-F6EECF244321}">
                <p14:modId xmlns:p14="http://schemas.microsoft.com/office/powerpoint/2010/main" val="2455201375"/>
              </p:ext>
            </p:extLst>
          </p:nvPr>
        </p:nvGraphicFramePr>
        <p:xfrm>
          <a:off x="481013" y="1052513"/>
          <a:ext cx="8218487" cy="4194696"/>
        </p:xfrm>
        <a:graphic>
          <a:graphicData uri="http://schemas.openxmlformats.org/drawingml/2006/table">
            <a:tbl>
              <a:tblPr/>
              <a:tblGrid>
                <a:gridCol w="541337"/>
                <a:gridCol w="7677150"/>
              </a:tblGrid>
              <a:tr h="517669">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1</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tabLst>
                          <a:tab pos="625475" algn="l"/>
                        </a:tabLst>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tabLst>
                          <a:tab pos="625475" algn="l"/>
                        </a:tabLst>
                        <a:defRPr sz="1400">
                          <a:solidFill>
                            <a:srgbClr val="000000"/>
                          </a:solidFill>
                          <a:latin typeface="Verdana" panose="020B0604030504040204" pitchFamily="34" charset="0"/>
                        </a:defRPr>
                      </a:lvl2pPr>
                      <a:lvl3pPr marL="1143000" indent="-228600" algn="l" eaLnBrk="0" hangingPunct="0">
                        <a:spcBef>
                          <a:spcPct val="20000"/>
                        </a:spcBef>
                        <a:tabLst>
                          <a:tab pos="625475" algn="l"/>
                        </a:tabLst>
                        <a:defRPr sz="1200">
                          <a:solidFill>
                            <a:srgbClr val="000000"/>
                          </a:solidFill>
                          <a:latin typeface="Verdana" panose="020B0604030504040204" pitchFamily="34" charset="0"/>
                        </a:defRPr>
                      </a:lvl3pPr>
                      <a:lvl4pPr marL="1600200" indent="-228600" algn="l" eaLnBrk="0" hangingPunct="0">
                        <a:spcBef>
                          <a:spcPct val="20000"/>
                        </a:spcBef>
                        <a:tabLst>
                          <a:tab pos="625475" algn="l"/>
                        </a:tabLst>
                        <a:defRPr sz="1000">
                          <a:solidFill>
                            <a:srgbClr val="000000"/>
                          </a:solidFill>
                          <a:latin typeface="Verdana" panose="020B0604030504040204" pitchFamily="34" charset="0"/>
                        </a:defRPr>
                      </a:lvl4pPr>
                      <a:lvl5pPr marL="2057400" indent="-228600" algn="l" eaLnBrk="0" hangingPunct="0">
                        <a:spcBef>
                          <a:spcPct val="20000"/>
                        </a:spcBef>
                        <a:tabLst>
                          <a:tab pos="625475" algn="l"/>
                        </a:tabLst>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25475" algn="l"/>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rPr>
                        <a:t>Bezüglich der gesetzlichen Rechte von Konsument/innen im Falle des </a:t>
                      </a:r>
                      <a:r>
                        <a:rPr kumimoji="0" lang="de-AT" altLang="de-DE" sz="1200" b="1" i="0" u="none" strike="noStrike" cap="none" normalizeH="0" baseline="0" dirty="0" smtClean="0">
                          <a:ln>
                            <a:noFill/>
                          </a:ln>
                          <a:solidFill>
                            <a:schemeClr val="tx1"/>
                          </a:solidFill>
                          <a:effectLst/>
                          <a:latin typeface="Calibri" panose="020F0502020204030204" pitchFamily="34" charset="0"/>
                        </a:rPr>
                        <a:t>Kaufes einer Ware, die sich nach kürzester Zeit als mangelhaft herausstellt</a:t>
                      </a:r>
                      <a:r>
                        <a:rPr kumimoji="0" lang="de-AT" altLang="de-DE" sz="1200" b="0" i="0" u="none" strike="noStrike" cap="none" normalizeH="0" baseline="0" dirty="0" smtClean="0">
                          <a:ln>
                            <a:noFill/>
                          </a:ln>
                          <a:solidFill>
                            <a:schemeClr val="tx1"/>
                          </a:solidFill>
                          <a:effectLst/>
                          <a:latin typeface="Calibri" panose="020F0502020204030204" pitchFamily="34" charset="0"/>
                        </a:rPr>
                        <a:t>, wurden drei Aussagen vorgelesen und gefragt, welche von diesen zutrifft. </a:t>
                      </a:r>
                      <a:r>
                        <a:rPr kumimoji="0" lang="de-AT" altLang="de-DE" sz="1200" b="1" i="0" u="none" strike="noStrike" cap="none" normalizeH="0" baseline="0" dirty="0" smtClean="0">
                          <a:ln>
                            <a:noFill/>
                          </a:ln>
                          <a:solidFill>
                            <a:schemeClr val="tx1"/>
                          </a:solidFill>
                          <a:effectLst/>
                          <a:latin typeface="Calibri" panose="020F0502020204030204" pitchFamily="34" charset="0"/>
                        </a:rPr>
                        <a:t>Nur etwas mehr als die Hälfte der Befragten (54 %) gaben hier eine korrekte Antwort</a:t>
                      </a:r>
                      <a:r>
                        <a:rPr kumimoji="0" lang="de-AT" altLang="de-DE" sz="1200" b="0" i="0" u="none" strike="noStrike" cap="none" normalizeH="0" baseline="0" dirty="0" smtClean="0">
                          <a:ln>
                            <a:noFill/>
                          </a:ln>
                          <a:solidFill>
                            <a:schemeClr val="tx1"/>
                          </a:solidFill>
                          <a:effectLst/>
                          <a:latin typeface="Calibri" panose="020F0502020204030204" pitchFamily="34" charset="0"/>
                        </a:rPr>
                        <a:t>: Der Händler muss die Ware </a:t>
                      </a:r>
                      <a:r>
                        <a:rPr kumimoji="0" lang="de-AT" altLang="de-DE" sz="1200" b="1" i="0" u="none" strike="noStrike" cap="none" normalizeH="0" baseline="0" dirty="0" smtClean="0">
                          <a:ln>
                            <a:noFill/>
                          </a:ln>
                          <a:solidFill>
                            <a:schemeClr val="tx1"/>
                          </a:solidFill>
                          <a:effectLst/>
                          <a:latin typeface="Calibri" panose="020F0502020204030204" pitchFamily="34" charset="0"/>
                        </a:rPr>
                        <a:t>kostenlos reparieren lassen</a:t>
                      </a:r>
                      <a:r>
                        <a:rPr kumimoji="0" lang="de-AT" altLang="de-DE" sz="1200" b="0" i="0" u="none" strike="noStrike" cap="none" normalizeH="0" baseline="0" dirty="0" smtClean="0">
                          <a:ln>
                            <a:noFill/>
                          </a:ln>
                          <a:solidFill>
                            <a:schemeClr val="tx1"/>
                          </a:solidFill>
                          <a:effectLst/>
                          <a:latin typeface="Calibri" panose="020F0502020204030204" pitchFamily="34" charset="0"/>
                        </a:rPr>
                        <a:t> (31 %) oder man bekommt dafür sofort ein </a:t>
                      </a:r>
                      <a:r>
                        <a:rPr kumimoji="0" lang="de-AT" altLang="de-DE" sz="1200" b="1" i="0" u="none" strike="noStrike" cap="none" normalizeH="0" baseline="0" dirty="0" smtClean="0">
                          <a:ln>
                            <a:noFill/>
                          </a:ln>
                          <a:solidFill>
                            <a:schemeClr val="tx1"/>
                          </a:solidFill>
                          <a:effectLst/>
                          <a:latin typeface="Calibri" panose="020F0502020204030204" pitchFamily="34" charset="0"/>
                        </a:rPr>
                        <a:t>Austauschgerät</a:t>
                      </a:r>
                      <a:r>
                        <a:rPr kumimoji="0" lang="de-AT" altLang="de-DE" sz="1200" b="0" i="0" u="none" strike="noStrike" cap="none" normalizeH="0" baseline="0" dirty="0" smtClean="0">
                          <a:ln>
                            <a:noFill/>
                          </a:ln>
                          <a:solidFill>
                            <a:schemeClr val="tx1"/>
                          </a:solidFill>
                          <a:effectLst/>
                          <a:latin typeface="Calibri" panose="020F0502020204030204" pitchFamily="34" charset="0"/>
                        </a:rPr>
                        <a:t> (23 %). Vier von zehn (39 %) Befragten glauben, dass man als Konsument/in das Recht hat, die Ware zurückzugeben und den Kaufpreis jedenfalls rückerstattet bekommt (dies wird zwar von einzelnen Händlern angeboten, hat aber keine Rechtsverbindlichkeit. Da viele z.B. online bei </a:t>
                      </a:r>
                      <a:r>
                        <a:rPr kumimoji="0" lang="de-AT" altLang="de-DE" sz="1200" b="0" i="0" u="none" strike="noStrike" cap="none" normalizeH="0" baseline="0" dirty="0" err="1" smtClean="0">
                          <a:ln>
                            <a:noFill/>
                          </a:ln>
                          <a:solidFill>
                            <a:schemeClr val="tx1"/>
                          </a:solidFill>
                          <a:effectLst/>
                          <a:latin typeface="Calibri" panose="020F0502020204030204" pitchFamily="34" charset="0"/>
                        </a:rPr>
                        <a:t>amazon</a:t>
                      </a:r>
                      <a:r>
                        <a:rPr kumimoji="0" lang="de-AT" altLang="de-DE" sz="1200" b="0" i="0" u="none" strike="noStrike" cap="none" normalizeH="0" baseline="0" dirty="0" smtClean="0">
                          <a:ln>
                            <a:noFill/>
                          </a:ln>
                          <a:solidFill>
                            <a:schemeClr val="tx1"/>
                          </a:solidFill>
                          <a:effectLst/>
                          <a:latin typeface="Calibri" panose="020F0502020204030204" pitchFamily="34" charset="0"/>
                        </a:rPr>
                        <a:t> </a:t>
                      </a:r>
                      <a:r>
                        <a:rPr kumimoji="0" lang="de-AT" altLang="de-DE" sz="1200" b="0" i="0" u="none" strike="noStrike" cap="none" normalizeH="0" baseline="0" dirty="0" err="1" smtClean="0">
                          <a:ln>
                            <a:noFill/>
                          </a:ln>
                          <a:solidFill>
                            <a:schemeClr val="tx1"/>
                          </a:solidFill>
                          <a:effectLst/>
                          <a:latin typeface="Calibri" panose="020F0502020204030204" pitchFamily="34" charset="0"/>
                        </a:rPr>
                        <a:t>be</a:t>
                      </a:r>
                      <a:r>
                        <a:rPr kumimoji="0" lang="de-AT" altLang="de-DE" sz="1200" b="0" i="0" u="none" strike="noStrike" cap="none" normalizeH="0" baseline="0" dirty="0" smtClean="0">
                          <a:ln>
                            <a:noFill/>
                          </a:ln>
                          <a:solidFill>
                            <a:schemeClr val="tx1"/>
                          </a:solidFill>
                          <a:effectLst/>
                          <a:latin typeface="Calibri" panose="020F0502020204030204" pitchFamily="34" charset="0"/>
                        </a:rPr>
                        <a:t>-stellen, wo im Regelfall eine Rückgabe und auch eine Rückerstattung angeboten wird, nimmt man vermutlich an, dass dies Kunden rechtlich generell zusteht.</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728618">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2</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Männer gaben zu etwas höheren Anteilen eine der zwei korrekten Antworten als Frauen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(58 % versus 50 %). Zwischen den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Altersgruppen</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und den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Bildungsschichten</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weichen die Antwortverteilungen hingegen nicht sonderlich voneinander ab. </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545743">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3</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Überdurchschnittlich informiert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(62 %) über dieses Konsumentenrecht sind jene, die mit Konsumentenschutz ad hoc den VKI assoziiert haben. Dasselbe gilt für die Gruppe derer, die sich sicher vorstellen kann, Mitglied bei einer Konsumenten-organisation zu werden (korrekte Antwort: 65 %). </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688887">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4</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Diese Wissensfrage wurde zuletzt im Jahr 2015 gestellt. Damals zeigte sich bei den drei Aussagen zum gegenständlichen Konsumentenrecht eine annähernde Gleichverteilung. 50 % gaben eine korrekte Antwort; ein Drittel die falsche, weitere 8 % waren damals ganz überfragt. Auch in den Jahren zuvor – diese Frage wurde erstmals im Jahr 2011 gestellt - zeigte sich ein fast deckungsgleiches Bild. Insgesamt gesehen hat sich somit an der Informiertheit über dieses Konsumentenrecht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innerhalb der letzten acht Jahre so gut wie nichts verändert</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
        <p:nvSpPr>
          <p:cNvPr id="14364" name="Rectangle 25"/>
          <p:cNvSpPr>
            <a:spLocks noGrp="1" noChangeArrowheads="1"/>
          </p:cNvSpPr>
          <p:nvPr>
            <p:ph type="title" idx="4294967295"/>
          </p:nvPr>
        </p:nvSpPr>
        <p:spPr>
          <a:noFill/>
        </p:spPr>
        <p:txBody>
          <a:bodyPr/>
          <a:lstStyle/>
          <a:p>
            <a:pPr eaLnBrk="1" hangingPunct="1"/>
            <a:r>
              <a:rPr lang="de-AT" altLang="de-DE" dirty="0" smtClean="0"/>
              <a:t>Wissensfrage zu Konsumentenrechten bei mangelhafter Ware</a:t>
            </a:r>
          </a:p>
        </p:txBody>
      </p:sp>
    </p:spTree>
    <p:extLst>
      <p:ext uri="{BB962C8B-B14F-4D97-AF65-F5344CB8AC3E}">
        <p14:creationId xmlns:p14="http://schemas.microsoft.com/office/powerpoint/2010/main" val="281847723"/>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1462943" y="2017277"/>
            <a:ext cx="5749026" cy="3255546"/>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F13: </a:t>
            </a:r>
            <a:r>
              <a:rPr lang="de-AT" altLang="de-DE" sz="900" b="0" dirty="0" smtClean="0">
                <a:solidFill>
                  <a:schemeClr val="folHlink"/>
                </a:solidFill>
                <a:latin typeface="Calibri" panose="020F0502020204030204" pitchFamily="34" charset="0"/>
              </a:rPr>
              <a:t>Wenn Sie eine Ware kaufen, die sich nach kürzester Zeit als mangelhaft herausstellt – was meinen Sie, welche gesetzlichen Rechte haben Sie in diesem Fall? - Welche der folgenden 3 Aussagen trifft da zu? </a:t>
            </a:r>
            <a:r>
              <a:rPr lang="de-DE" altLang="de-DE" sz="900" b="0" noProof="1" smtClean="0">
                <a:solidFill>
                  <a:srgbClr val="666666"/>
                </a:solidFill>
                <a:latin typeface="Calibri" panose="020F0502020204030204" pitchFamily="34" charset="0"/>
              </a:rPr>
              <a:t>[</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sz="1800" dirty="0"/>
              <a:t>Wissen: Konsumentenrechte bei mangelhafter Ware </a:t>
            </a:r>
            <a:r>
              <a:rPr lang="de-AT" sz="1800" dirty="0" smtClean="0"/>
              <a:t>- </a:t>
            </a:r>
            <a:r>
              <a:rPr lang="de-AT" sz="1800" dirty="0" err="1" smtClean="0"/>
              <a:t>Zeitvergleich</a:t>
            </a:r>
            <a:r>
              <a:rPr lang="de-AT" sz="1800" dirty="0" err="1" smtClean="0">
                <a:solidFill>
                  <a:schemeClr val="bg1"/>
                </a:solidFill>
              </a:rPr>
              <a:t>oti</a:t>
            </a:r>
            <a:endParaRPr lang="de-AT" spc="-30" dirty="0">
              <a:solidFill>
                <a:schemeClr val="bg1"/>
              </a:solidFill>
            </a:endParaRPr>
          </a:p>
        </p:txBody>
      </p:sp>
    </p:spTree>
    <p:extLst>
      <p:ext uri="{BB962C8B-B14F-4D97-AF65-F5344CB8AC3E}">
        <p14:creationId xmlns:p14="http://schemas.microsoft.com/office/powerpoint/2010/main" val="40030662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1569926" y="1162048"/>
            <a:ext cx="6218459" cy="4767485"/>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F13: </a:t>
            </a:r>
            <a:r>
              <a:rPr lang="de-AT" altLang="de-DE" sz="900" b="0" dirty="0" smtClean="0">
                <a:solidFill>
                  <a:schemeClr val="folHlink"/>
                </a:solidFill>
                <a:latin typeface="Calibri" panose="020F0502020204030204" pitchFamily="34" charset="0"/>
              </a:rPr>
              <a:t>Wenn Sie eine Ware kaufen, die sich nach kürzester Zeit als mangelhaft herausstellt – was meinen Sie, welche gesetzlichen Rechte haben Sie in diesem Fall? - Welche der folgenden 3 Aussagen trifft da zu? </a:t>
            </a:r>
            <a:r>
              <a:rPr lang="de-DE" altLang="de-DE" sz="900" b="0" noProof="1" smtClean="0">
                <a:solidFill>
                  <a:srgbClr val="666666"/>
                </a:solidFill>
                <a:latin typeface="Calibri" panose="020F0502020204030204" pitchFamily="34" charset="0"/>
              </a:rPr>
              <a:t>[</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dirty="0" smtClean="0"/>
              <a:t>Wissen: Konsumentenrechte </a:t>
            </a:r>
            <a:r>
              <a:rPr lang="de-AT" dirty="0"/>
              <a:t>bei mangelhafter Ware </a:t>
            </a:r>
            <a:r>
              <a:rPr lang="de-AT" dirty="0" err="1" smtClean="0">
                <a:solidFill>
                  <a:schemeClr val="bg1"/>
                </a:solidFill>
              </a:rPr>
              <a:t>iv</a:t>
            </a:r>
            <a:r>
              <a:rPr lang="de-AT" spc="-30" dirty="0" err="1" smtClean="0">
                <a:solidFill>
                  <a:schemeClr val="bg1"/>
                </a:solidFill>
              </a:rPr>
              <a:t>Wissensfrz</a:t>
            </a:r>
            <a:r>
              <a:rPr lang="de-AT" spc="-30" dirty="0" smtClean="0">
                <a:solidFill>
                  <a:schemeClr val="bg1"/>
                </a:solidFill>
              </a:rPr>
              <a:t> gesetzlichen Rechten bei mangelhafter Ware</a:t>
            </a:r>
            <a:endParaRPr lang="de-AT" spc="-30" dirty="0">
              <a:solidFill>
                <a:schemeClr val="bg1"/>
              </a:solidFill>
            </a:endParaRPr>
          </a:p>
        </p:txBody>
      </p:sp>
    </p:spTree>
    <p:extLst>
      <p:ext uri="{BB962C8B-B14F-4D97-AF65-F5344CB8AC3E}">
        <p14:creationId xmlns:p14="http://schemas.microsoft.com/office/powerpoint/2010/main" val="1667857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5266" name="Group 66"/>
          <p:cNvGraphicFramePr>
            <a:graphicFrameLocks noGrp="1"/>
          </p:cNvGraphicFramePr>
          <p:nvPr>
            <p:extLst>
              <p:ext uri="{D42A27DB-BD31-4B8C-83A1-F6EECF244321}">
                <p14:modId xmlns:p14="http://schemas.microsoft.com/office/powerpoint/2010/main" val="124230196"/>
              </p:ext>
            </p:extLst>
          </p:nvPr>
        </p:nvGraphicFramePr>
        <p:xfrm>
          <a:off x="481013" y="1052513"/>
          <a:ext cx="8218487" cy="3283182"/>
        </p:xfrm>
        <a:graphic>
          <a:graphicData uri="http://schemas.openxmlformats.org/drawingml/2006/table">
            <a:tbl>
              <a:tblPr/>
              <a:tblGrid>
                <a:gridCol w="541337"/>
                <a:gridCol w="7677150"/>
              </a:tblGrid>
              <a:tr h="517669">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1</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tabLst>
                          <a:tab pos="625475" algn="l"/>
                        </a:tabLst>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tabLst>
                          <a:tab pos="625475" algn="l"/>
                        </a:tabLst>
                        <a:defRPr sz="1400">
                          <a:solidFill>
                            <a:srgbClr val="000000"/>
                          </a:solidFill>
                          <a:latin typeface="Verdana" panose="020B0604030504040204" pitchFamily="34" charset="0"/>
                        </a:defRPr>
                      </a:lvl2pPr>
                      <a:lvl3pPr marL="1143000" indent="-228600" algn="l" eaLnBrk="0" hangingPunct="0">
                        <a:spcBef>
                          <a:spcPct val="20000"/>
                        </a:spcBef>
                        <a:tabLst>
                          <a:tab pos="625475" algn="l"/>
                        </a:tabLst>
                        <a:defRPr sz="1200">
                          <a:solidFill>
                            <a:srgbClr val="000000"/>
                          </a:solidFill>
                          <a:latin typeface="Verdana" panose="020B0604030504040204" pitchFamily="34" charset="0"/>
                        </a:defRPr>
                      </a:lvl3pPr>
                      <a:lvl4pPr marL="1600200" indent="-228600" algn="l" eaLnBrk="0" hangingPunct="0">
                        <a:spcBef>
                          <a:spcPct val="20000"/>
                        </a:spcBef>
                        <a:tabLst>
                          <a:tab pos="625475" algn="l"/>
                        </a:tabLst>
                        <a:defRPr sz="1000">
                          <a:solidFill>
                            <a:srgbClr val="000000"/>
                          </a:solidFill>
                          <a:latin typeface="Verdana" panose="020B0604030504040204" pitchFamily="34" charset="0"/>
                        </a:defRPr>
                      </a:lvl4pPr>
                      <a:lvl5pPr marL="2057400" indent="-228600" algn="l" eaLnBrk="0" hangingPunct="0">
                        <a:spcBef>
                          <a:spcPct val="20000"/>
                        </a:spcBef>
                        <a:tabLst>
                          <a:tab pos="625475" algn="l"/>
                        </a:tabLst>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25475" algn="l"/>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rPr>
                        <a:t>Zur Frage, was die </a:t>
                      </a:r>
                      <a:r>
                        <a:rPr kumimoji="0" lang="de-AT" altLang="de-DE" sz="1200" b="1" i="0" u="none" strike="noStrike" cap="none" normalizeH="0" baseline="0" dirty="0" smtClean="0">
                          <a:ln>
                            <a:noFill/>
                          </a:ln>
                          <a:solidFill>
                            <a:schemeClr val="tx1"/>
                          </a:solidFill>
                          <a:effectLst/>
                          <a:latin typeface="Calibri" panose="020F0502020204030204" pitchFamily="34" charset="0"/>
                        </a:rPr>
                        <a:t>Grundpreisangabe</a:t>
                      </a:r>
                      <a:r>
                        <a:rPr kumimoji="0" lang="de-AT" altLang="de-DE" sz="1200" b="0" i="0" u="none" strike="noStrike" cap="none" normalizeH="0" baseline="0" dirty="0" smtClean="0">
                          <a:ln>
                            <a:noFill/>
                          </a:ln>
                          <a:solidFill>
                            <a:schemeClr val="tx1"/>
                          </a:solidFill>
                          <a:effectLst/>
                          <a:latin typeface="Calibri" panose="020F0502020204030204" pitchFamily="34" charset="0"/>
                        </a:rPr>
                        <a:t> bei Waren bedeutet, wurden ebenfalls drei Aussagen zur Wahl gestellt, wobei die Befragten sagen sollten, welche davon ihrer Ansicht nach die richtige ist. </a:t>
                      </a:r>
                      <a:r>
                        <a:rPr kumimoji="0" lang="de-AT" altLang="de-DE" sz="1200" b="1" i="0" u="none" strike="noStrike" cap="none" normalizeH="0" baseline="0" dirty="0" smtClean="0">
                          <a:ln>
                            <a:noFill/>
                          </a:ln>
                          <a:solidFill>
                            <a:schemeClr val="tx1"/>
                          </a:solidFill>
                          <a:effectLst/>
                          <a:latin typeface="Calibri" panose="020F0502020204030204" pitchFamily="34" charset="0"/>
                        </a:rPr>
                        <a:t>Die korrekte Antwort</a:t>
                      </a:r>
                      <a:r>
                        <a:rPr kumimoji="0" lang="de-AT" altLang="de-DE" sz="1200" b="0" i="0" u="none" strike="noStrike" cap="none" normalizeH="0" baseline="0" dirty="0" smtClean="0">
                          <a:ln>
                            <a:noFill/>
                          </a:ln>
                          <a:solidFill>
                            <a:schemeClr val="tx1"/>
                          </a:solidFill>
                          <a:effectLst/>
                          <a:latin typeface="Calibri" panose="020F0502020204030204" pitchFamily="34" charset="0"/>
                        </a:rPr>
                        <a:t>, dass es sich dabei um die auf eine Einheit hochgerechnete Preisangabe zur Erleichterung des Preisvergleichs handelt, </a:t>
                      </a:r>
                      <a:r>
                        <a:rPr kumimoji="0" lang="de-AT" altLang="de-DE" sz="1200" b="1" i="0" u="none" strike="noStrike" cap="none" normalizeH="0" baseline="0" dirty="0" smtClean="0">
                          <a:ln>
                            <a:noFill/>
                          </a:ln>
                          <a:solidFill>
                            <a:schemeClr val="tx1"/>
                          </a:solidFill>
                          <a:effectLst/>
                          <a:latin typeface="Calibri" panose="020F0502020204030204" pitchFamily="34" charset="0"/>
                        </a:rPr>
                        <a:t>vermochte nur die Hälfte von ihnen zu geben</a:t>
                      </a:r>
                      <a:r>
                        <a:rPr kumimoji="0" lang="de-AT" altLang="de-DE" sz="1200" b="0" i="0" u="none" strike="noStrike" cap="none" normalizeH="0" baseline="0" dirty="0" smtClean="0">
                          <a:ln>
                            <a:noFill/>
                          </a:ln>
                          <a:solidFill>
                            <a:schemeClr val="tx1"/>
                          </a:solidFill>
                          <a:effectLst/>
                          <a:latin typeface="Calibri" panose="020F0502020204030204" pitchFamily="34" charset="0"/>
                        </a:rPr>
                        <a:t>. Ein Fünftel (19 %) der Bevölkerung glaubt, dass die Grundpreisangabe den Normalpreis im Vergleich zu einem Aktionspreis ausweist; 15 % vermuten, dass diese Angabe den handelsüblichen Verkaufspreis am Produkt selbst bezeichnet. Weitere 16 % waren hier gänzlich überfragt.</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728618">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2</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Männer sind gegenüber Frauen auch bei dieser Frage informierter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(54 % versus 46 %); im Hinblick auf die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Alters-gruppen</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wissen darüber die 50- bis 59-Jährigen am vergleichsweise besten Bescheid (60 %).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Große Unterschiede gibt es bei dieser Wissensfrage je nach Bildungshintergrund</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Von den Pflichtschulabsolvent/innen gab nur ein Drittel die korrekte Antwort, bei den Hochschulabsolvent/innen waren es immerhin zwei Drittel. Damit zusammenhängend gibt es größere Informationsdefizite vor allem bei den unteren Einkommensgruppen.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Überdurchschnittlich informiert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ist wiederum die Gruppe derer, die mit dem Konsumentenschutz spontan den VKI verbinden (korrekte Antwort: 66 %).</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545743">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3</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Diese Wissensfrage wurde ebenfalls seit dem Jahr 2011 in regelmäßigen Zeitabständen erhoben. Dabei zeigt sich, dass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die Informiertheit über die Grundpreisangabe seit damals konstant zurückgegangen ist</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Vor acht Jahren gaben sieben von zehn Befragten die korrekte Antwort; der Rückgang beläuft sich somit auf rund 20 Prozentpunkte.</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
        <p:nvSpPr>
          <p:cNvPr id="14364" name="Rectangle 25"/>
          <p:cNvSpPr>
            <a:spLocks noGrp="1" noChangeArrowheads="1"/>
          </p:cNvSpPr>
          <p:nvPr>
            <p:ph type="title" idx="4294967295"/>
          </p:nvPr>
        </p:nvSpPr>
        <p:spPr>
          <a:noFill/>
        </p:spPr>
        <p:txBody>
          <a:bodyPr/>
          <a:lstStyle/>
          <a:p>
            <a:pPr eaLnBrk="1" hangingPunct="1"/>
            <a:r>
              <a:rPr lang="de-AT" altLang="de-DE" dirty="0" smtClean="0"/>
              <a:t>Wissensfrage zur Grundpreisangabe bei Waren</a:t>
            </a:r>
          </a:p>
        </p:txBody>
      </p:sp>
    </p:spTree>
    <p:extLst>
      <p:ext uri="{BB962C8B-B14F-4D97-AF65-F5344CB8AC3E}">
        <p14:creationId xmlns:p14="http://schemas.microsoft.com/office/powerpoint/2010/main" val="1764087512"/>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F14: </a:t>
            </a:r>
            <a:r>
              <a:rPr lang="de-AT" altLang="de-DE" sz="900" b="0" dirty="0">
                <a:solidFill>
                  <a:schemeClr val="folHlink"/>
                </a:solidFill>
                <a:latin typeface="Calibri" panose="020F0502020204030204" pitchFamily="34" charset="0"/>
              </a:rPr>
              <a:t>U</a:t>
            </a:r>
            <a:r>
              <a:rPr lang="de-AT" altLang="de-DE" sz="900" b="0" dirty="0" smtClean="0">
                <a:solidFill>
                  <a:schemeClr val="folHlink"/>
                </a:solidFill>
                <a:latin typeface="Calibri" panose="020F0502020204030204" pitchFamily="34" charset="0"/>
              </a:rPr>
              <a:t>nd wissen Sie, was man in den Geschäften als Grundpreisangabe versteht? – Welche der folgenden drei Aussagen trifft Ihrer Meinung nach zu? </a:t>
            </a:r>
            <a:r>
              <a:rPr lang="de-DE" altLang="de-DE" sz="900" b="0" noProof="1" smtClean="0">
                <a:solidFill>
                  <a:srgbClr val="666666"/>
                </a:solidFill>
                <a:latin typeface="Calibri" panose="020F0502020204030204" pitchFamily="34" charset="0"/>
              </a:rPr>
              <a:t>[</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dirty="0" smtClean="0"/>
              <a:t>Wissen: Grundpreisangabe bei Waren - Zeitvergleich </a:t>
            </a:r>
            <a:r>
              <a:rPr lang="de-AT" spc="-30" dirty="0" smtClean="0">
                <a:solidFill>
                  <a:schemeClr val="bg1"/>
                </a:solidFill>
              </a:rPr>
              <a:t>Wissensfragen zum Grundpreis</a:t>
            </a:r>
            <a:endParaRPr lang="de-AT" spc="-30" dirty="0">
              <a:solidFill>
                <a:schemeClr val="bg1"/>
              </a:solidFill>
            </a:endParaRPr>
          </a:p>
        </p:txBody>
      </p:sp>
      <p:pic>
        <p:nvPicPr>
          <p:cNvPr id="3" name="Grafik 2"/>
          <p:cNvPicPr>
            <a:picLocks noChangeAspect="1"/>
          </p:cNvPicPr>
          <p:nvPr/>
        </p:nvPicPr>
        <p:blipFill>
          <a:blip r:embed="rId3"/>
          <a:stretch>
            <a:fillRect/>
          </a:stretch>
        </p:blipFill>
        <p:spPr>
          <a:xfrm>
            <a:off x="1155068" y="1624323"/>
            <a:ext cx="6364776" cy="3749365"/>
          </a:xfrm>
          <a:prstGeom prst="rect">
            <a:avLst/>
          </a:prstGeom>
        </p:spPr>
      </p:pic>
    </p:spTree>
    <p:extLst>
      <p:ext uri="{BB962C8B-B14F-4D97-AF65-F5344CB8AC3E}">
        <p14:creationId xmlns:p14="http://schemas.microsoft.com/office/powerpoint/2010/main" val="26531534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F14: </a:t>
            </a:r>
            <a:r>
              <a:rPr lang="de-AT" altLang="de-DE" sz="900" b="0" dirty="0">
                <a:solidFill>
                  <a:schemeClr val="folHlink"/>
                </a:solidFill>
                <a:latin typeface="Calibri" panose="020F0502020204030204" pitchFamily="34" charset="0"/>
              </a:rPr>
              <a:t>U</a:t>
            </a:r>
            <a:r>
              <a:rPr lang="de-AT" altLang="de-DE" sz="900" b="0" dirty="0" smtClean="0">
                <a:solidFill>
                  <a:schemeClr val="folHlink"/>
                </a:solidFill>
                <a:latin typeface="Calibri" panose="020F0502020204030204" pitchFamily="34" charset="0"/>
              </a:rPr>
              <a:t>nd wissen Sie, was man in den Geschäften als Grundpreisangabe versteht? – Welche der folgenden drei Aussagen trifft Ihrer Meinung nach zu? </a:t>
            </a:r>
            <a:r>
              <a:rPr lang="de-DE" altLang="de-DE" sz="900" b="0" noProof="1" smtClean="0">
                <a:solidFill>
                  <a:srgbClr val="666666"/>
                </a:solidFill>
                <a:latin typeface="Calibri" panose="020F0502020204030204" pitchFamily="34" charset="0"/>
              </a:rPr>
              <a:t>[</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dirty="0" smtClean="0"/>
              <a:t>Wissen: Grundpreisangabe bei </a:t>
            </a:r>
            <a:r>
              <a:rPr lang="de-AT" dirty="0" err="1" smtClean="0"/>
              <a:t>Waren</a:t>
            </a:r>
            <a:r>
              <a:rPr lang="de-AT" spc="-30" dirty="0" err="1" smtClean="0">
                <a:solidFill>
                  <a:schemeClr val="bg1"/>
                </a:solidFill>
              </a:rPr>
              <a:t>issensfragezGrundpreis</a:t>
            </a:r>
            <a:endParaRPr lang="de-AT" spc="-30" dirty="0">
              <a:solidFill>
                <a:schemeClr val="bg1"/>
              </a:solidFill>
            </a:endParaRPr>
          </a:p>
        </p:txBody>
      </p:sp>
      <p:pic>
        <p:nvPicPr>
          <p:cNvPr id="4" name="Grafik 3"/>
          <p:cNvPicPr>
            <a:picLocks noChangeAspect="1"/>
          </p:cNvPicPr>
          <p:nvPr/>
        </p:nvPicPr>
        <p:blipFill>
          <a:blip r:embed="rId3"/>
          <a:stretch>
            <a:fillRect/>
          </a:stretch>
        </p:blipFill>
        <p:spPr>
          <a:xfrm>
            <a:off x="977349" y="1106488"/>
            <a:ext cx="6846401" cy="5273497"/>
          </a:xfrm>
          <a:prstGeom prst="rect">
            <a:avLst/>
          </a:prstGeom>
        </p:spPr>
      </p:pic>
    </p:spTree>
    <p:extLst>
      <p:ext uri="{BB962C8B-B14F-4D97-AF65-F5344CB8AC3E}">
        <p14:creationId xmlns:p14="http://schemas.microsoft.com/office/powerpoint/2010/main" val="30292581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5266" name="Group 66"/>
          <p:cNvGraphicFramePr>
            <a:graphicFrameLocks noGrp="1"/>
          </p:cNvGraphicFramePr>
          <p:nvPr>
            <p:extLst>
              <p:ext uri="{D42A27DB-BD31-4B8C-83A1-F6EECF244321}">
                <p14:modId xmlns:p14="http://schemas.microsoft.com/office/powerpoint/2010/main" val="888087521"/>
              </p:ext>
            </p:extLst>
          </p:nvPr>
        </p:nvGraphicFramePr>
        <p:xfrm>
          <a:off x="481013" y="1052513"/>
          <a:ext cx="8218487" cy="4560456"/>
        </p:xfrm>
        <a:graphic>
          <a:graphicData uri="http://schemas.openxmlformats.org/drawingml/2006/table">
            <a:tbl>
              <a:tblPr/>
              <a:tblGrid>
                <a:gridCol w="541337"/>
                <a:gridCol w="7677150"/>
              </a:tblGrid>
              <a:tr h="517669">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1</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tabLst>
                          <a:tab pos="625475" algn="l"/>
                        </a:tabLst>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tabLst>
                          <a:tab pos="625475" algn="l"/>
                        </a:tabLst>
                        <a:defRPr sz="1400">
                          <a:solidFill>
                            <a:srgbClr val="000000"/>
                          </a:solidFill>
                          <a:latin typeface="Verdana" panose="020B0604030504040204" pitchFamily="34" charset="0"/>
                        </a:defRPr>
                      </a:lvl2pPr>
                      <a:lvl3pPr marL="1143000" indent="-228600" algn="l" eaLnBrk="0" hangingPunct="0">
                        <a:spcBef>
                          <a:spcPct val="20000"/>
                        </a:spcBef>
                        <a:tabLst>
                          <a:tab pos="625475" algn="l"/>
                        </a:tabLst>
                        <a:defRPr sz="1200">
                          <a:solidFill>
                            <a:srgbClr val="000000"/>
                          </a:solidFill>
                          <a:latin typeface="Verdana" panose="020B0604030504040204" pitchFamily="34" charset="0"/>
                        </a:defRPr>
                      </a:lvl3pPr>
                      <a:lvl4pPr marL="1600200" indent="-228600" algn="l" eaLnBrk="0" hangingPunct="0">
                        <a:spcBef>
                          <a:spcPct val="20000"/>
                        </a:spcBef>
                        <a:tabLst>
                          <a:tab pos="625475" algn="l"/>
                        </a:tabLst>
                        <a:defRPr sz="1000">
                          <a:solidFill>
                            <a:srgbClr val="000000"/>
                          </a:solidFill>
                          <a:latin typeface="Verdana" panose="020B0604030504040204" pitchFamily="34" charset="0"/>
                        </a:defRPr>
                      </a:lvl4pPr>
                      <a:lvl5pPr marL="2057400" indent="-228600" algn="l" eaLnBrk="0" hangingPunct="0">
                        <a:spcBef>
                          <a:spcPct val="20000"/>
                        </a:spcBef>
                        <a:tabLst>
                          <a:tab pos="625475" algn="l"/>
                        </a:tabLst>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25475" algn="l"/>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rPr>
                        <a:t>Zum Thema Kredit wurde die Frage gestellt, ob man sagen könne, was der </a:t>
                      </a:r>
                      <a:r>
                        <a:rPr kumimoji="0" lang="de-AT" altLang="de-DE" sz="1200" b="1" i="0" u="none" strike="noStrike" cap="none" normalizeH="0" baseline="0" dirty="0" smtClean="0">
                          <a:ln>
                            <a:noFill/>
                          </a:ln>
                          <a:solidFill>
                            <a:schemeClr val="tx1"/>
                          </a:solidFill>
                          <a:effectLst/>
                          <a:latin typeface="Calibri" panose="020F0502020204030204" pitchFamily="34" charset="0"/>
                        </a:rPr>
                        <a:t>„effektive Jahreszins“ </a:t>
                      </a:r>
                      <a:r>
                        <a:rPr kumimoji="0" lang="de-AT" altLang="de-DE" sz="1200" b="0" i="0" u="none" strike="noStrike" cap="none" normalizeH="0" baseline="0" dirty="0" smtClean="0">
                          <a:ln>
                            <a:noFill/>
                          </a:ln>
                          <a:solidFill>
                            <a:schemeClr val="tx1"/>
                          </a:solidFill>
                          <a:effectLst/>
                          <a:latin typeface="Calibri" panose="020F0502020204030204" pitchFamily="34" charset="0"/>
                        </a:rPr>
                        <a:t>- der bei einer Kreditvergabe angegeben werden muss - bedeutet bzw. wozu dieser dient. </a:t>
                      </a:r>
                      <a:r>
                        <a:rPr kumimoji="0" lang="de-AT" altLang="de-DE" sz="1200" b="1" i="0" u="none" strike="noStrike" cap="none" normalizeH="0" baseline="0" dirty="0" smtClean="0">
                          <a:ln>
                            <a:noFill/>
                          </a:ln>
                          <a:solidFill>
                            <a:schemeClr val="tx1"/>
                          </a:solidFill>
                          <a:effectLst/>
                          <a:latin typeface="Calibri" panose="020F0502020204030204" pitchFamily="34" charset="0"/>
                        </a:rPr>
                        <a:t>Knapp sechs von zehn Befragten </a:t>
                      </a:r>
                      <a:r>
                        <a:rPr kumimoji="0" lang="de-AT" altLang="de-DE" sz="1200" b="0" i="0" u="none" strike="noStrike" cap="none" normalizeH="0" baseline="0" dirty="0" smtClean="0">
                          <a:ln>
                            <a:noFill/>
                          </a:ln>
                          <a:solidFill>
                            <a:schemeClr val="tx1"/>
                          </a:solidFill>
                          <a:effectLst/>
                          <a:latin typeface="Calibri" panose="020F0502020204030204" pitchFamily="34" charset="0"/>
                        </a:rPr>
                        <a:t>(58 %) gaben hier von drei möglichen Antworten die </a:t>
                      </a:r>
                      <a:r>
                        <a:rPr kumimoji="0" lang="de-AT" altLang="de-DE" sz="1200" b="1" i="0" u="none" strike="noStrike" cap="none" normalizeH="0" baseline="0" dirty="0" smtClean="0">
                          <a:ln>
                            <a:noFill/>
                          </a:ln>
                          <a:solidFill>
                            <a:schemeClr val="tx1"/>
                          </a:solidFill>
                          <a:effectLst/>
                          <a:latin typeface="Calibri" panose="020F0502020204030204" pitchFamily="34" charset="0"/>
                        </a:rPr>
                        <a:t>korrekte - </a:t>
                      </a:r>
                      <a:r>
                        <a:rPr kumimoji="0" lang="de-AT" altLang="de-DE" sz="1200" b="0" i="0" u="none" strike="noStrike" cap="none" normalizeH="0" baseline="0" dirty="0" smtClean="0">
                          <a:ln>
                            <a:noFill/>
                          </a:ln>
                          <a:solidFill>
                            <a:schemeClr val="tx1"/>
                          </a:solidFill>
                          <a:effectLst/>
                          <a:latin typeface="Calibri" panose="020F0502020204030204" pitchFamily="34" charset="0"/>
                        </a:rPr>
                        <a:t>nämlich die, dass dieser Zinssatz ausweist, wie hoch die tatsächliche Belastung inklusive aller Zusatzkosten des Vertrages ist, um damit Angebote besser miteinander vergleichen zu können. 14 % meinten, dass damit ausgewiesen wird, wie effektiv der Kredit auf die eigene finanzielle Situation zugeschnitten ist; 9 % tippten darauf, dass dieser Zinssatz zeigt, wie hoch die fiktive Belastung wäre, wenn man den Vertrag nicht einhalten kann. Ein Fünftel aller Befragten war da gänzlich überfragt.</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728618">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2</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So wie bei den anderen Wissensfragen zum Konsumentenschutz manifestiert sich auch bei dieser eher finanztechnischen Frage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eine etwas höhere Informiertheit bei den Männern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(67 % versus 50 %). Differenziert nach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Altersgruppen</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sind es wiederum die 50- bis 59-Jährigen, die darüber am besten informiert sind (70 %). Die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formale Ausbildung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spielt hier hin-gegen - abgesehen von der untersten Bildungsschicht, die darüber am wenigsten Informiert ist - keine wesentliche Rolle. Am wenigsten darüber Bescheid weiß wiederum die untere Einkommensschicht (informiert: 42 %).</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545743">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3</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Deutlich über dem Gesamtschnitt liegt die Informiertheitsquote </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wiederum bei jenen Personen, für die der VKI spontan ein Begriff ist (korrekte Antwort: 75 %). Auch das - damit </a:t>
                      </a:r>
                      <a:r>
                        <a:rPr kumimoji="0" lang="de-AT" altLang="de-DE" sz="1200" b="0" i="0" u="none" strike="noStrike" cap="none" normalizeH="0" baseline="0" dirty="0" err="1" smtClean="0">
                          <a:ln>
                            <a:noFill/>
                          </a:ln>
                          <a:solidFill>
                            <a:schemeClr val="tx1"/>
                          </a:solidFill>
                          <a:effectLst/>
                          <a:latin typeface="Calibri" panose="020F0502020204030204" pitchFamily="34" charset="0"/>
                          <a:cs typeface="Times New Roman" panose="02020603050405020304" pitchFamily="18" charset="0"/>
                        </a:rPr>
                        <a:t>evidenterweise</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zusammenhängende - engere Potenzial für eine Mitgliedschaft gab zu überdurchschnittlichen Anteilen die richtige Antwort (65 %). Dies deutet ebenfalls sehr darauf hin, dass in erster Linie jene für eine solche Mitgliedschaft ansprechbar wären, die über die Rechte der Konsument/innen sowie über die unterschiedlichen Aspekte des Konsumentenschutzes schon jetzt zu den eher Informierten zählen.</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688887">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4</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Zu dieser Wissensfrage liegen ebenfalls Zeitreihenergebnisse seit dem Jahr 2011 vor. Daraus ist ersichtlich, dass </a:t>
                      </a:r>
                      <a:r>
                        <a:rPr kumimoji="0" lang="de-AT" altLang="de-DE" sz="12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die Informiertheit über die Funktion des Effektivzinssatzes innerhalb der letzten vier Jahre deutlich angestiegen ist</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nachdem sie in den Jahren zuvor rückläufig war. Die aktuelle Informiertheitsquote liegt somit wieder annähernd auf    dem Level des Jahres 2011.</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
        <p:nvSpPr>
          <p:cNvPr id="14364" name="Rectangle 25"/>
          <p:cNvSpPr>
            <a:spLocks noGrp="1" noChangeArrowheads="1"/>
          </p:cNvSpPr>
          <p:nvPr>
            <p:ph type="title" idx="4294967295"/>
          </p:nvPr>
        </p:nvSpPr>
        <p:spPr>
          <a:noFill/>
        </p:spPr>
        <p:txBody>
          <a:bodyPr/>
          <a:lstStyle/>
          <a:p>
            <a:pPr eaLnBrk="1" hangingPunct="1"/>
            <a:r>
              <a:rPr lang="de-AT" altLang="de-DE" dirty="0" smtClean="0"/>
              <a:t>Wissensfrage zum effektiven Jahreszins bei Krediten</a:t>
            </a:r>
          </a:p>
        </p:txBody>
      </p:sp>
    </p:spTree>
    <p:extLst>
      <p:ext uri="{BB962C8B-B14F-4D97-AF65-F5344CB8AC3E}">
        <p14:creationId xmlns:p14="http://schemas.microsoft.com/office/powerpoint/2010/main" val="2032979639"/>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rotWithShape="1">
          <a:blip r:embed="rId3"/>
          <a:srcRect t="74684"/>
          <a:stretch/>
        </p:blipFill>
        <p:spPr>
          <a:xfrm>
            <a:off x="600074" y="5180445"/>
            <a:ext cx="5755123" cy="1148918"/>
          </a:xfrm>
          <a:prstGeom prst="rect">
            <a:avLst/>
          </a:prstGeom>
        </p:spPr>
      </p:pic>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F15: </a:t>
            </a:r>
            <a:r>
              <a:rPr lang="de-AT" altLang="de-DE" sz="900" b="0" dirty="0" smtClean="0">
                <a:solidFill>
                  <a:schemeClr val="folHlink"/>
                </a:solidFill>
                <a:latin typeface="Calibri" panose="020F0502020204030204" pitchFamily="34" charset="0"/>
              </a:rPr>
              <a:t>Nun noch eine Frage zum Thema </a:t>
            </a:r>
            <a:r>
              <a:rPr lang="de-AT" altLang="de-DE" sz="900" b="0" dirty="0">
                <a:solidFill>
                  <a:schemeClr val="folHlink"/>
                </a:solidFill>
                <a:latin typeface="Calibri" panose="020F0502020204030204" pitchFamily="34" charset="0"/>
              </a:rPr>
              <a:t>K</a:t>
            </a:r>
            <a:r>
              <a:rPr lang="de-AT" altLang="de-DE" sz="900" b="0" dirty="0" smtClean="0">
                <a:solidFill>
                  <a:schemeClr val="folHlink"/>
                </a:solidFill>
                <a:latin typeface="Calibri" panose="020F0502020204030204" pitchFamily="34" charset="0"/>
              </a:rPr>
              <a:t>redit. Bei einem </a:t>
            </a:r>
            <a:r>
              <a:rPr lang="de-AT" altLang="de-DE" sz="900" b="0" dirty="0">
                <a:solidFill>
                  <a:schemeClr val="folHlink"/>
                </a:solidFill>
                <a:latin typeface="Calibri" panose="020F0502020204030204" pitchFamily="34" charset="0"/>
              </a:rPr>
              <a:t>K</a:t>
            </a:r>
            <a:r>
              <a:rPr lang="de-AT" altLang="de-DE" sz="900" b="0" dirty="0" smtClean="0">
                <a:solidFill>
                  <a:schemeClr val="folHlink"/>
                </a:solidFill>
                <a:latin typeface="Calibri" panose="020F0502020204030204" pitchFamily="34" charset="0"/>
              </a:rPr>
              <a:t>reditangebot muss immer der effektive Jahreszins des Kredits angegeben werden. Was meinen Sie, wozu dieser dient? Welche der folgenden drei Aussagen trifft da Ihrer Meinung nach zu? </a:t>
            </a:r>
            <a:r>
              <a:rPr lang="de-DE" altLang="de-DE" sz="900" b="0" noProof="1" smtClean="0">
                <a:solidFill>
                  <a:srgbClr val="666666"/>
                </a:solidFill>
                <a:latin typeface="Calibri" panose="020F0502020204030204" pitchFamily="34" charset="0"/>
              </a:rPr>
              <a:t>[</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dirty="0" smtClean="0"/>
              <a:t>Wissen: Effektiver Jahreszins - </a:t>
            </a:r>
            <a:r>
              <a:rPr lang="de-AT" dirty="0" err="1" smtClean="0"/>
              <a:t>Zeitvergleich</a:t>
            </a:r>
            <a:r>
              <a:rPr lang="de-AT" spc="-30" dirty="0" err="1" smtClean="0">
                <a:solidFill>
                  <a:schemeClr val="bg1"/>
                </a:solidFill>
              </a:rPr>
              <a:t>ssensfrzum</a:t>
            </a:r>
            <a:r>
              <a:rPr lang="de-AT" spc="-30" dirty="0" smtClean="0">
                <a:solidFill>
                  <a:schemeClr val="bg1"/>
                </a:solidFill>
              </a:rPr>
              <a:t> Thema Kredit</a:t>
            </a:r>
            <a:endParaRPr lang="de-AT" spc="-30" dirty="0">
              <a:solidFill>
                <a:schemeClr val="bg1"/>
              </a:solidFill>
            </a:endParaRPr>
          </a:p>
        </p:txBody>
      </p:sp>
      <p:grpSp>
        <p:nvGrpSpPr>
          <p:cNvPr id="5" name="Gruppieren 4"/>
          <p:cNvGrpSpPr/>
          <p:nvPr/>
        </p:nvGrpSpPr>
        <p:grpSpPr>
          <a:xfrm>
            <a:off x="928214" y="5130340"/>
            <a:ext cx="7720485" cy="1041715"/>
            <a:chOff x="2028209" y="4568464"/>
            <a:chExt cx="7852969" cy="1294963"/>
          </a:xfrm>
        </p:grpSpPr>
        <p:sp>
          <p:nvSpPr>
            <p:cNvPr id="9" name="Rectangle 88"/>
            <p:cNvSpPr>
              <a:spLocks noChangeArrowheads="1"/>
            </p:cNvSpPr>
            <p:nvPr/>
          </p:nvSpPr>
          <p:spPr bwMode="auto">
            <a:xfrm>
              <a:off x="2030197" y="4568464"/>
              <a:ext cx="7850981" cy="315644"/>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de-DE" altLang="de-DE" sz="1000" b="0" dirty="0">
                  <a:solidFill>
                    <a:srgbClr val="333333"/>
                  </a:solidFill>
                  <a:latin typeface="Calibri" panose="020F0502020204030204" pitchFamily="34" charset="0"/>
                </a:rPr>
                <a:t>u</a:t>
              </a:r>
              <a:r>
                <a:rPr lang="de-DE" altLang="de-DE" sz="1000" b="0" dirty="0" smtClean="0">
                  <a:solidFill>
                    <a:srgbClr val="333333"/>
                  </a:solidFill>
                  <a:latin typeface="Calibri" panose="020F0502020204030204" pitchFamily="34" charset="0"/>
                </a:rPr>
                <a:t>m zu zeigen, wie effektiv der Kredit auf meine spezielle finanzielle Situation zugeschnitten ist, damit man sich nicht verschuldet</a:t>
              </a:r>
              <a:endParaRPr lang="de-DE" altLang="de-DE" sz="1000" b="0" dirty="0">
                <a:solidFill>
                  <a:srgbClr val="333333"/>
                </a:solidFill>
                <a:latin typeface="Calibri" panose="020F0502020204030204" pitchFamily="34" charset="0"/>
              </a:endParaRPr>
            </a:p>
          </p:txBody>
        </p:sp>
        <p:sp>
          <p:nvSpPr>
            <p:cNvPr id="10" name="Rectangle 88"/>
            <p:cNvSpPr>
              <a:spLocks noChangeArrowheads="1"/>
            </p:cNvSpPr>
            <p:nvPr/>
          </p:nvSpPr>
          <p:spPr bwMode="auto">
            <a:xfrm>
              <a:off x="2028209" y="4847160"/>
              <a:ext cx="7292003" cy="465495"/>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ts val="1100"/>
                </a:lnSpc>
              </a:pPr>
              <a:r>
                <a:rPr lang="de-DE" altLang="de-DE" sz="1000" b="0" dirty="0">
                  <a:solidFill>
                    <a:srgbClr val="333333"/>
                  </a:solidFill>
                  <a:latin typeface="Calibri" panose="020F0502020204030204" pitchFamily="34" charset="0"/>
                </a:rPr>
                <a:t>o</a:t>
              </a:r>
              <a:r>
                <a:rPr lang="de-DE" altLang="de-DE" sz="1000" b="0" dirty="0" smtClean="0">
                  <a:solidFill>
                    <a:srgbClr val="333333"/>
                  </a:solidFill>
                  <a:latin typeface="Calibri" panose="020F0502020204030204" pitchFamily="34" charset="0"/>
                </a:rPr>
                <a:t>der um zu zeigen, wie hoch die tatsächliche Belastung inklusive aller Zusatzkosten des Vertrags ist, damit man verschiedene Angebote vergleichen kann</a:t>
              </a:r>
              <a:endParaRPr lang="de-DE" altLang="de-DE" sz="1000" b="0" dirty="0">
                <a:solidFill>
                  <a:srgbClr val="333333"/>
                </a:solidFill>
                <a:latin typeface="Calibri" panose="020F0502020204030204" pitchFamily="34" charset="0"/>
              </a:endParaRPr>
            </a:p>
          </p:txBody>
        </p:sp>
        <p:sp>
          <p:nvSpPr>
            <p:cNvPr id="11" name="Rectangle 88"/>
            <p:cNvSpPr>
              <a:spLocks noChangeArrowheads="1"/>
            </p:cNvSpPr>
            <p:nvPr/>
          </p:nvSpPr>
          <p:spPr bwMode="auto">
            <a:xfrm>
              <a:off x="2028209" y="5212840"/>
              <a:ext cx="6438456" cy="315643"/>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de-DE" altLang="de-DE" sz="1000" b="0" dirty="0">
                  <a:solidFill>
                    <a:srgbClr val="333333"/>
                  </a:solidFill>
                  <a:latin typeface="Calibri" panose="020F0502020204030204" pitchFamily="34" charset="0"/>
                </a:rPr>
                <a:t>o</a:t>
              </a:r>
              <a:r>
                <a:rPr lang="de-DE" altLang="de-DE" sz="1000" b="0" dirty="0" smtClean="0">
                  <a:solidFill>
                    <a:srgbClr val="333333"/>
                  </a:solidFill>
                  <a:latin typeface="Calibri" panose="020F0502020204030204" pitchFamily="34" charset="0"/>
                </a:rPr>
                <a:t>der um zu zeigen, wie hoch die fiktive Belastung wäre, wenn man den Vertrag nicht einhalten kann </a:t>
              </a:r>
              <a:endParaRPr lang="de-DE" altLang="de-DE" sz="1000" b="0" dirty="0">
                <a:solidFill>
                  <a:srgbClr val="333333"/>
                </a:solidFill>
                <a:latin typeface="Calibri" panose="020F0502020204030204" pitchFamily="34" charset="0"/>
              </a:endParaRPr>
            </a:p>
          </p:txBody>
        </p:sp>
        <p:sp>
          <p:nvSpPr>
            <p:cNvPr id="12" name="Rectangle 88"/>
            <p:cNvSpPr>
              <a:spLocks noChangeArrowheads="1"/>
            </p:cNvSpPr>
            <p:nvPr/>
          </p:nvSpPr>
          <p:spPr bwMode="auto">
            <a:xfrm>
              <a:off x="2042497" y="5547782"/>
              <a:ext cx="4739480" cy="315645"/>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de-DE" altLang="de-DE" sz="1000" b="0" dirty="0">
                  <a:solidFill>
                    <a:srgbClr val="333333"/>
                  </a:solidFill>
                  <a:latin typeface="Calibri" panose="020F0502020204030204" pitchFamily="34" charset="0"/>
                </a:rPr>
                <a:t>w</a:t>
              </a:r>
              <a:r>
                <a:rPr lang="de-DE" altLang="de-DE" sz="1000" b="0" dirty="0" smtClean="0">
                  <a:solidFill>
                    <a:srgbClr val="333333"/>
                  </a:solidFill>
                  <a:latin typeface="Calibri" panose="020F0502020204030204" pitchFamily="34" charset="0"/>
                </a:rPr>
                <a:t>eiß nicht, keine Angabe</a:t>
              </a:r>
              <a:endParaRPr lang="de-DE" altLang="de-DE" sz="1000" b="0" dirty="0">
                <a:solidFill>
                  <a:srgbClr val="333333"/>
                </a:solidFill>
                <a:latin typeface="Calibri" panose="020F0502020204030204" pitchFamily="34" charset="0"/>
              </a:endParaRPr>
            </a:p>
          </p:txBody>
        </p:sp>
      </p:grpSp>
      <p:pic>
        <p:nvPicPr>
          <p:cNvPr id="7" name="Grafik 6"/>
          <p:cNvPicPr>
            <a:picLocks noChangeAspect="1"/>
          </p:cNvPicPr>
          <p:nvPr/>
        </p:nvPicPr>
        <p:blipFill rotWithShape="1">
          <a:blip r:embed="rId3"/>
          <a:srcRect b="31789"/>
          <a:stretch/>
        </p:blipFill>
        <p:spPr>
          <a:xfrm>
            <a:off x="1215570" y="1250951"/>
            <a:ext cx="5755123" cy="3513930"/>
          </a:xfrm>
          <a:prstGeom prst="rect">
            <a:avLst/>
          </a:prstGeom>
        </p:spPr>
      </p:pic>
    </p:spTree>
    <p:extLst>
      <p:ext uri="{BB962C8B-B14F-4D97-AF65-F5344CB8AC3E}">
        <p14:creationId xmlns:p14="http://schemas.microsoft.com/office/powerpoint/2010/main" val="13429100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03225" y="906463"/>
            <a:ext cx="8245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lnSpc>
                <a:spcPct val="120000"/>
              </a:lnSpc>
            </a:pPr>
            <a:r>
              <a:rPr lang="de-DE" altLang="de-DE" sz="900" dirty="0" smtClean="0">
                <a:solidFill>
                  <a:schemeClr val="folHlink"/>
                </a:solidFill>
                <a:latin typeface="Calibri" panose="020F0502020204030204" pitchFamily="34" charset="0"/>
              </a:rPr>
              <a:t>F15: </a:t>
            </a:r>
            <a:r>
              <a:rPr lang="de-AT" altLang="de-DE" sz="900" b="0" dirty="0" smtClean="0">
                <a:solidFill>
                  <a:schemeClr val="folHlink"/>
                </a:solidFill>
                <a:latin typeface="Calibri" panose="020F0502020204030204" pitchFamily="34" charset="0"/>
              </a:rPr>
              <a:t>Nun noch eine Frage zum Thema </a:t>
            </a:r>
            <a:r>
              <a:rPr lang="de-AT" altLang="de-DE" sz="900" b="0" dirty="0">
                <a:solidFill>
                  <a:schemeClr val="folHlink"/>
                </a:solidFill>
                <a:latin typeface="Calibri" panose="020F0502020204030204" pitchFamily="34" charset="0"/>
              </a:rPr>
              <a:t>K</a:t>
            </a:r>
            <a:r>
              <a:rPr lang="de-AT" altLang="de-DE" sz="900" b="0" dirty="0" smtClean="0">
                <a:solidFill>
                  <a:schemeClr val="folHlink"/>
                </a:solidFill>
                <a:latin typeface="Calibri" panose="020F0502020204030204" pitchFamily="34" charset="0"/>
              </a:rPr>
              <a:t>redit. Bei einem </a:t>
            </a:r>
            <a:r>
              <a:rPr lang="de-AT" altLang="de-DE" sz="900" b="0" dirty="0">
                <a:solidFill>
                  <a:schemeClr val="folHlink"/>
                </a:solidFill>
                <a:latin typeface="Calibri" panose="020F0502020204030204" pitchFamily="34" charset="0"/>
              </a:rPr>
              <a:t>K</a:t>
            </a:r>
            <a:r>
              <a:rPr lang="de-AT" altLang="de-DE" sz="900" b="0" dirty="0" smtClean="0">
                <a:solidFill>
                  <a:schemeClr val="folHlink"/>
                </a:solidFill>
                <a:latin typeface="Calibri" panose="020F0502020204030204" pitchFamily="34" charset="0"/>
              </a:rPr>
              <a:t>reditangebot muss immer der effektive Jahreszins des Kredits angegeben werden. Was meinen Sie, wozu dieser dient? Welche der folgenden drei Aussagen trifft da Ihrer Meinung nach zu? </a:t>
            </a:r>
            <a:r>
              <a:rPr lang="de-DE" altLang="de-DE" sz="900" b="0" noProof="1" smtClean="0">
                <a:solidFill>
                  <a:srgbClr val="666666"/>
                </a:solidFill>
                <a:latin typeface="Calibri" panose="020F0502020204030204" pitchFamily="34" charset="0"/>
              </a:rPr>
              <a:t>[</a:t>
            </a:r>
            <a:r>
              <a:rPr lang="de-DE" altLang="de-DE" sz="900" b="0" noProof="1">
                <a:solidFill>
                  <a:srgbClr val="666666"/>
                </a:solidFill>
                <a:latin typeface="Calibri" panose="020F0502020204030204" pitchFamily="34" charset="0"/>
              </a:rPr>
              <a:t>in Prozent] </a:t>
            </a:r>
            <a:endParaRPr lang="de-AT" altLang="de-DE" sz="900" b="0" dirty="0">
              <a:solidFill>
                <a:schemeClr val="folHlink"/>
              </a:solidFill>
              <a:latin typeface="Calibri" panose="020F0502020204030204" pitchFamily="34" charset="0"/>
            </a:endParaRPr>
          </a:p>
        </p:txBody>
      </p:sp>
      <p:sp>
        <p:nvSpPr>
          <p:cNvPr id="16400"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dirty="0">
                <a:solidFill>
                  <a:schemeClr val="folHlink"/>
                </a:solidFill>
                <a:latin typeface="Calibri" panose="020F0502020204030204" pitchFamily="34" charset="0"/>
              </a:rPr>
              <a:t>Basis</a:t>
            </a:r>
            <a:r>
              <a:rPr lang="de-DE" altLang="de-DE" sz="800" b="0" dirty="0">
                <a:solidFill>
                  <a:schemeClr val="folHlink"/>
                </a:solidFill>
                <a:latin typeface="Calibri" panose="020F0502020204030204" pitchFamily="34" charset="0"/>
              </a:rPr>
              <a:t>: Gesamt, n=1.800</a:t>
            </a:r>
          </a:p>
          <a:p>
            <a:pPr eaLnBrk="1" hangingPunct="1"/>
            <a:endParaRPr lang="de-DE" altLang="de-DE" sz="800" b="0" dirty="0">
              <a:solidFill>
                <a:schemeClr val="folHlink"/>
              </a:solidFill>
              <a:latin typeface="Calibri" panose="020F0502020204030204" pitchFamily="34" charset="0"/>
            </a:endParaRPr>
          </a:p>
        </p:txBody>
      </p:sp>
      <p:sp>
        <p:nvSpPr>
          <p:cNvPr id="2" name="Titel 1"/>
          <p:cNvSpPr>
            <a:spLocks noGrp="1"/>
          </p:cNvSpPr>
          <p:nvPr>
            <p:ph type="title"/>
          </p:nvPr>
        </p:nvSpPr>
        <p:spPr>
          <a:prstGeom prst="rect">
            <a:avLst/>
          </a:prstGeom>
        </p:spPr>
        <p:txBody>
          <a:bodyPr/>
          <a:lstStyle/>
          <a:p>
            <a:r>
              <a:rPr lang="de-AT" dirty="0" smtClean="0"/>
              <a:t>Wissen: Effektiver </a:t>
            </a:r>
            <a:r>
              <a:rPr lang="de-AT" dirty="0" err="1" smtClean="0"/>
              <a:t>Jahreszins</a:t>
            </a:r>
            <a:r>
              <a:rPr lang="de-AT" spc="-30" dirty="0" err="1" smtClean="0">
                <a:solidFill>
                  <a:schemeClr val="bg1"/>
                </a:solidFill>
              </a:rPr>
              <a:t>ssensfragezum</a:t>
            </a:r>
            <a:r>
              <a:rPr lang="de-AT" spc="-30" dirty="0" smtClean="0">
                <a:solidFill>
                  <a:schemeClr val="bg1"/>
                </a:solidFill>
              </a:rPr>
              <a:t> Thema Kredit</a:t>
            </a:r>
            <a:endParaRPr lang="de-AT" spc="-30" dirty="0">
              <a:solidFill>
                <a:schemeClr val="bg1"/>
              </a:solidFill>
            </a:endParaRPr>
          </a:p>
        </p:txBody>
      </p:sp>
      <p:pic>
        <p:nvPicPr>
          <p:cNvPr id="14" name="Grafik 13"/>
          <p:cNvPicPr>
            <a:picLocks noChangeAspect="1"/>
          </p:cNvPicPr>
          <p:nvPr/>
        </p:nvPicPr>
        <p:blipFill rotWithShape="1">
          <a:blip r:embed="rId3"/>
          <a:srcRect t="74684"/>
          <a:stretch/>
        </p:blipFill>
        <p:spPr>
          <a:xfrm>
            <a:off x="600074" y="5180445"/>
            <a:ext cx="5755123" cy="1148918"/>
          </a:xfrm>
          <a:prstGeom prst="rect">
            <a:avLst/>
          </a:prstGeom>
        </p:spPr>
      </p:pic>
      <p:grpSp>
        <p:nvGrpSpPr>
          <p:cNvPr id="15" name="Gruppieren 14"/>
          <p:cNvGrpSpPr/>
          <p:nvPr/>
        </p:nvGrpSpPr>
        <p:grpSpPr>
          <a:xfrm>
            <a:off x="928214" y="5130340"/>
            <a:ext cx="7720485" cy="1041715"/>
            <a:chOff x="2028209" y="4568464"/>
            <a:chExt cx="7852969" cy="1294963"/>
          </a:xfrm>
        </p:grpSpPr>
        <p:sp>
          <p:nvSpPr>
            <p:cNvPr id="16" name="Rectangle 88"/>
            <p:cNvSpPr>
              <a:spLocks noChangeArrowheads="1"/>
            </p:cNvSpPr>
            <p:nvPr/>
          </p:nvSpPr>
          <p:spPr bwMode="auto">
            <a:xfrm>
              <a:off x="2030197" y="4568464"/>
              <a:ext cx="7850981" cy="315644"/>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de-DE" altLang="de-DE" sz="1000" b="0" dirty="0">
                  <a:solidFill>
                    <a:srgbClr val="333333"/>
                  </a:solidFill>
                  <a:latin typeface="Calibri" panose="020F0502020204030204" pitchFamily="34" charset="0"/>
                </a:rPr>
                <a:t>u</a:t>
              </a:r>
              <a:r>
                <a:rPr lang="de-DE" altLang="de-DE" sz="1000" b="0" dirty="0" smtClean="0">
                  <a:solidFill>
                    <a:srgbClr val="333333"/>
                  </a:solidFill>
                  <a:latin typeface="Calibri" panose="020F0502020204030204" pitchFamily="34" charset="0"/>
                </a:rPr>
                <a:t>m zu zeigen, wie effektiv der Kredit auf meine spezielle finanzielle Situation zugeschnitten ist, damit man sich nicht verschuldet</a:t>
              </a:r>
              <a:endParaRPr lang="de-DE" altLang="de-DE" sz="1000" b="0" dirty="0">
                <a:solidFill>
                  <a:srgbClr val="333333"/>
                </a:solidFill>
                <a:latin typeface="Calibri" panose="020F0502020204030204" pitchFamily="34" charset="0"/>
              </a:endParaRPr>
            </a:p>
          </p:txBody>
        </p:sp>
        <p:sp>
          <p:nvSpPr>
            <p:cNvPr id="17" name="Rectangle 88"/>
            <p:cNvSpPr>
              <a:spLocks noChangeArrowheads="1"/>
            </p:cNvSpPr>
            <p:nvPr/>
          </p:nvSpPr>
          <p:spPr bwMode="auto">
            <a:xfrm>
              <a:off x="2028209" y="4847160"/>
              <a:ext cx="7292003" cy="465495"/>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ts val="1100"/>
                </a:lnSpc>
              </a:pPr>
              <a:r>
                <a:rPr lang="de-DE" altLang="de-DE" sz="1000" b="0" dirty="0">
                  <a:solidFill>
                    <a:srgbClr val="333333"/>
                  </a:solidFill>
                  <a:latin typeface="Calibri" panose="020F0502020204030204" pitchFamily="34" charset="0"/>
                </a:rPr>
                <a:t>o</a:t>
              </a:r>
              <a:r>
                <a:rPr lang="de-DE" altLang="de-DE" sz="1000" b="0" dirty="0" smtClean="0">
                  <a:solidFill>
                    <a:srgbClr val="333333"/>
                  </a:solidFill>
                  <a:latin typeface="Calibri" panose="020F0502020204030204" pitchFamily="34" charset="0"/>
                </a:rPr>
                <a:t>der um zu zeigen, wie hoch die tatsächliche Belastung inklusive aller Zusatzkosten des Vertrags ist, damit man verschiedene Angebote vergleichen kann</a:t>
              </a:r>
              <a:endParaRPr lang="de-DE" altLang="de-DE" sz="1000" b="0" dirty="0">
                <a:solidFill>
                  <a:srgbClr val="333333"/>
                </a:solidFill>
                <a:latin typeface="Calibri" panose="020F0502020204030204" pitchFamily="34" charset="0"/>
              </a:endParaRPr>
            </a:p>
          </p:txBody>
        </p:sp>
        <p:sp>
          <p:nvSpPr>
            <p:cNvPr id="18" name="Rectangle 88"/>
            <p:cNvSpPr>
              <a:spLocks noChangeArrowheads="1"/>
            </p:cNvSpPr>
            <p:nvPr/>
          </p:nvSpPr>
          <p:spPr bwMode="auto">
            <a:xfrm>
              <a:off x="2028209" y="5212840"/>
              <a:ext cx="6438456" cy="315643"/>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de-DE" altLang="de-DE" sz="1000" b="0" dirty="0">
                  <a:solidFill>
                    <a:srgbClr val="333333"/>
                  </a:solidFill>
                  <a:latin typeface="Calibri" panose="020F0502020204030204" pitchFamily="34" charset="0"/>
                </a:rPr>
                <a:t>o</a:t>
              </a:r>
              <a:r>
                <a:rPr lang="de-DE" altLang="de-DE" sz="1000" b="0" dirty="0" smtClean="0">
                  <a:solidFill>
                    <a:srgbClr val="333333"/>
                  </a:solidFill>
                  <a:latin typeface="Calibri" panose="020F0502020204030204" pitchFamily="34" charset="0"/>
                </a:rPr>
                <a:t>der um zu zeigen, wie hoch die fiktive Belastung wäre, wenn man den Vertrag nicht einhalten kann </a:t>
              </a:r>
              <a:endParaRPr lang="de-DE" altLang="de-DE" sz="1000" b="0" dirty="0">
                <a:solidFill>
                  <a:srgbClr val="333333"/>
                </a:solidFill>
                <a:latin typeface="Calibri" panose="020F0502020204030204" pitchFamily="34" charset="0"/>
              </a:endParaRPr>
            </a:p>
          </p:txBody>
        </p:sp>
        <p:sp>
          <p:nvSpPr>
            <p:cNvPr id="19" name="Rectangle 88"/>
            <p:cNvSpPr>
              <a:spLocks noChangeArrowheads="1"/>
            </p:cNvSpPr>
            <p:nvPr/>
          </p:nvSpPr>
          <p:spPr bwMode="auto">
            <a:xfrm>
              <a:off x="2042497" y="5547782"/>
              <a:ext cx="4739480" cy="315645"/>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de-DE" altLang="de-DE" sz="1000" b="0" dirty="0">
                  <a:solidFill>
                    <a:srgbClr val="333333"/>
                  </a:solidFill>
                  <a:latin typeface="Calibri" panose="020F0502020204030204" pitchFamily="34" charset="0"/>
                </a:rPr>
                <a:t>w</a:t>
              </a:r>
              <a:r>
                <a:rPr lang="de-DE" altLang="de-DE" sz="1000" b="0" dirty="0" smtClean="0">
                  <a:solidFill>
                    <a:srgbClr val="333333"/>
                  </a:solidFill>
                  <a:latin typeface="Calibri" panose="020F0502020204030204" pitchFamily="34" charset="0"/>
                </a:rPr>
                <a:t>eiß nicht, keine Angabe</a:t>
              </a:r>
              <a:endParaRPr lang="de-DE" altLang="de-DE" sz="1000" b="0" dirty="0">
                <a:solidFill>
                  <a:srgbClr val="333333"/>
                </a:solidFill>
                <a:latin typeface="Calibri" panose="020F0502020204030204" pitchFamily="34" charset="0"/>
              </a:endParaRPr>
            </a:p>
          </p:txBody>
        </p:sp>
      </p:grpSp>
      <p:pic>
        <p:nvPicPr>
          <p:cNvPr id="3" name="Grafik 2"/>
          <p:cNvPicPr>
            <a:picLocks noChangeAspect="1"/>
          </p:cNvPicPr>
          <p:nvPr/>
        </p:nvPicPr>
        <p:blipFill>
          <a:blip r:embed="rId4"/>
          <a:stretch>
            <a:fillRect/>
          </a:stretch>
        </p:blipFill>
        <p:spPr>
          <a:xfrm>
            <a:off x="803275" y="842991"/>
            <a:ext cx="6492803" cy="6102625"/>
          </a:xfrm>
          <a:prstGeom prst="rect">
            <a:avLst/>
          </a:prstGeom>
        </p:spPr>
      </p:pic>
    </p:spTree>
    <p:extLst>
      <p:ext uri="{BB962C8B-B14F-4D97-AF65-F5344CB8AC3E}">
        <p14:creationId xmlns:p14="http://schemas.microsoft.com/office/powerpoint/2010/main" val="21148721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5266" name="Group 66"/>
          <p:cNvGraphicFramePr>
            <a:graphicFrameLocks noGrp="1"/>
          </p:cNvGraphicFramePr>
          <p:nvPr>
            <p:extLst>
              <p:ext uri="{D42A27DB-BD31-4B8C-83A1-F6EECF244321}">
                <p14:modId xmlns:p14="http://schemas.microsoft.com/office/powerpoint/2010/main" val="1501877756"/>
              </p:ext>
            </p:extLst>
          </p:nvPr>
        </p:nvGraphicFramePr>
        <p:xfrm>
          <a:off x="453717" y="950155"/>
          <a:ext cx="8218487" cy="5294862"/>
        </p:xfrm>
        <a:graphic>
          <a:graphicData uri="http://schemas.openxmlformats.org/drawingml/2006/table">
            <a:tbl>
              <a:tblPr/>
              <a:tblGrid>
                <a:gridCol w="481154"/>
                <a:gridCol w="7737333"/>
              </a:tblGrid>
              <a:tr h="517669">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1</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tabLst>
                          <a:tab pos="625475" algn="l"/>
                        </a:tabLst>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tabLst>
                          <a:tab pos="625475" algn="l"/>
                        </a:tabLst>
                        <a:defRPr sz="1400">
                          <a:solidFill>
                            <a:srgbClr val="000000"/>
                          </a:solidFill>
                          <a:latin typeface="Verdana" panose="020B0604030504040204" pitchFamily="34" charset="0"/>
                        </a:defRPr>
                      </a:lvl2pPr>
                      <a:lvl3pPr marL="1143000" indent="-228600" algn="l" eaLnBrk="0" hangingPunct="0">
                        <a:spcBef>
                          <a:spcPct val="20000"/>
                        </a:spcBef>
                        <a:tabLst>
                          <a:tab pos="625475" algn="l"/>
                        </a:tabLst>
                        <a:defRPr sz="1200">
                          <a:solidFill>
                            <a:srgbClr val="000000"/>
                          </a:solidFill>
                          <a:latin typeface="Verdana" panose="020B0604030504040204" pitchFamily="34" charset="0"/>
                        </a:defRPr>
                      </a:lvl3pPr>
                      <a:lvl4pPr marL="1600200" indent="-228600" algn="l" eaLnBrk="0" hangingPunct="0">
                        <a:spcBef>
                          <a:spcPct val="20000"/>
                        </a:spcBef>
                        <a:tabLst>
                          <a:tab pos="625475" algn="l"/>
                        </a:tabLst>
                        <a:defRPr sz="1000">
                          <a:solidFill>
                            <a:srgbClr val="000000"/>
                          </a:solidFill>
                          <a:latin typeface="Verdana" panose="020B0604030504040204" pitchFamily="34" charset="0"/>
                        </a:defRPr>
                      </a:lvl4pPr>
                      <a:lvl5pPr marL="2057400" indent="-228600" algn="l" eaLnBrk="0" hangingPunct="0">
                        <a:spcBef>
                          <a:spcPct val="20000"/>
                        </a:spcBef>
                        <a:tabLst>
                          <a:tab pos="625475" algn="l"/>
                        </a:tabLst>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25475" algn="l"/>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rPr>
                        <a:t>Für die Österreicherinnen und Österreicher ist Konsumentenschutz ein wichtiges Thema. Darüber besteht bei so gut wie allen Bevölkerungsgruppen Konsens. Nur bei den unter 30-Jährigen wird dessen Relevanz etwas geringer eingestuft; mehrheitlich ist aber auch ihnen der Konsumentenschutz ein großes Anliegen. Mit dieser hohen Wichtigkeitsbeimessung korrespondiert eine ausgesprochen positive Einstellung zu Konsumentenorganisationen. Die großen umwelt- und gesell-</a:t>
                      </a:r>
                      <a:r>
                        <a:rPr kumimoji="0" lang="de-AT" altLang="de-DE" sz="1200" b="0" i="0" u="none" strike="noStrike" cap="none" normalizeH="0" baseline="0" dirty="0" err="1" smtClean="0">
                          <a:ln>
                            <a:noFill/>
                          </a:ln>
                          <a:solidFill>
                            <a:schemeClr val="tx1"/>
                          </a:solidFill>
                          <a:effectLst/>
                          <a:latin typeface="Calibri" panose="020F0502020204030204" pitchFamily="34" charset="0"/>
                        </a:rPr>
                        <a:t>schaftspolitischen</a:t>
                      </a:r>
                      <a:r>
                        <a:rPr kumimoji="0" lang="de-AT" altLang="de-DE" sz="1200" b="0" i="0" u="none" strike="noStrike" cap="none" normalizeH="0" baseline="0" dirty="0" smtClean="0">
                          <a:ln>
                            <a:noFill/>
                          </a:ln>
                          <a:solidFill>
                            <a:schemeClr val="tx1"/>
                          </a:solidFill>
                          <a:effectLst/>
                          <a:latin typeface="Calibri" panose="020F0502020204030204" pitchFamily="34" charset="0"/>
                        </a:rPr>
                        <a:t> Themen (Umwelt, Klimaschutz, Nachhaltigkeit in Produktion und Konsum) tragen sicher dazu bei,  den Stellenwert von Konsumentenorganisationen als Interessensvertretungen zu erhöhen. Hinzu kommt, dass mit der weiter fortschreitenden Digitalisierung bzw. Technisierung vieler Lebensbereiche auch der Bedarf an (sachlichen) </a:t>
                      </a:r>
                      <a:r>
                        <a:rPr kumimoji="0" lang="de-AT" altLang="de-DE" sz="1200" b="0" i="0" u="none" strike="noStrike" cap="none" normalizeH="0" baseline="0" dirty="0" err="1" smtClean="0">
                          <a:ln>
                            <a:noFill/>
                          </a:ln>
                          <a:solidFill>
                            <a:schemeClr val="tx1"/>
                          </a:solidFill>
                          <a:effectLst/>
                          <a:latin typeface="Calibri" panose="020F0502020204030204" pitchFamily="34" charset="0"/>
                        </a:rPr>
                        <a:t>Produktinfor-mationen</a:t>
                      </a:r>
                      <a:r>
                        <a:rPr kumimoji="0" lang="de-AT" altLang="de-DE" sz="1200" b="0" i="0" u="none" strike="noStrike" cap="none" normalizeH="0" baseline="0" dirty="0" smtClean="0">
                          <a:ln>
                            <a:noFill/>
                          </a:ln>
                          <a:solidFill>
                            <a:schemeClr val="tx1"/>
                          </a:solidFill>
                          <a:effectLst/>
                          <a:latin typeface="Calibri" panose="020F0502020204030204" pitchFamily="34" charset="0"/>
                        </a:rPr>
                        <a:t>, Entscheidungshilfen und Unterstützungen im Falle von Kaufproblemen zunehmen wird. </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728618">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2</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Angesichts dieser Entwicklungen ist das Unterstützungspotenzial für Konsumentenorganisationen auch im Hinblick auf eine Mitgliedschaft durchaus groß. Eine wesentliche Voraussetzung dafür ist, dass eine solche als unabhängig von Wirt-</a:t>
                      </a:r>
                      <a:r>
                        <a:rPr kumimoji="0" lang="de-AT" altLang="de-DE" sz="1200" b="0" i="0" u="none" strike="noStrike" cap="none" normalizeH="0" baseline="0" dirty="0" err="1" smtClean="0">
                          <a:ln>
                            <a:noFill/>
                          </a:ln>
                          <a:solidFill>
                            <a:schemeClr val="tx1"/>
                          </a:solidFill>
                          <a:effectLst/>
                          <a:latin typeface="Calibri" panose="020F0502020204030204" pitchFamily="34" charset="0"/>
                          <a:cs typeface="Times New Roman" panose="02020603050405020304" pitchFamily="18" charset="0"/>
                        </a:rPr>
                        <a:t>schaft</a:t>
                      </a: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und Politik angesehen wird, dass sie als Interessensvertretung bei Gesetzesentwürfen (auch auf EU-Ebene) fungiert und dass sie v.a. folgende Leistungen anbietet: Produktinformationen (Tests), Unterstützungen bei Reklamationen, bei Gewährleistungs- oder Schadenersatzansprüchen, Konsumentenberatung und das Prüfen von Vertragsentwürfen.      Wichtiger als eine Mitgliederzeitschrift in Printform wäre für viele eine Website mit vollem Zugang für Mitglieder. Im Schnitt ist man bereit, für eine Mitgliedschaft rund 40 Euro im Jahr auszugeben, wenn die erwarteten Leistungen angeboten werden - bei den sehr Interessierten ist der entsprechende Mittelwert auch nicht viel höher (ca. 50 Euro).</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1195586">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3</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Mit Konsumentenschutz assoziiert man im Hinblick auf Organisationen in erster Linie die Arbeiterkammer bzw. deren Konsumentenschutzabteilungen (40 %). Dies resultiert zweifellos aus deren Öffentlichkeitsarbeit und medialer Präsenz.   An zweiter Stelle folgt in der Wahrnehmung der Bevölkerung der VKI, wobei die spontanen Nennungsanteile (16 %) schon deutlich unter jenen der AK liegt. Die gestützte Bekanntheitsquote des VKI ist aber durchaus hoch: Rund sechs von zehn Befragten bestätigten, vom VKI schon etwas gehört oder gelesen zu haben. Schwach ist der Bekanntheitsgrad allerdings bei den unter 30-Jährigen; dieses Wahrnehmungsdefizit betrifft aber alle Organisationen, die mit Konsumentenschutz zu tun haben. Das Image des VKI ist im Hinblick auf Kompetenz, Verantwortungsbewusstsein, Vertrauenswürdigkeit und Informationsarbeit  sehr positiv. Weniger überzeugt ist man allerdings von dessen Eigenständigkeit und Unabhängigkeit von Politik und Wirtschaft. Und relativ viele - v.a. bei den unter 40-Jährigen - haben den Eindruck, dass der VKI in seiner derzeitigen Präsenz ein wenig altmodisch und verstaubt anmutet.</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
        <p:nvSpPr>
          <p:cNvPr id="14364" name="Rectangle 25"/>
          <p:cNvSpPr>
            <a:spLocks noGrp="1" noChangeArrowheads="1"/>
          </p:cNvSpPr>
          <p:nvPr>
            <p:ph type="title" idx="4294967295"/>
          </p:nvPr>
        </p:nvSpPr>
        <p:spPr>
          <a:noFill/>
        </p:spPr>
        <p:txBody>
          <a:bodyPr/>
          <a:lstStyle/>
          <a:p>
            <a:pPr eaLnBrk="1" hangingPunct="1"/>
            <a:r>
              <a:rPr lang="de-AT" altLang="de-DE" dirty="0" smtClean="0"/>
              <a:t>Fazit </a:t>
            </a:r>
          </a:p>
        </p:txBody>
      </p:sp>
    </p:spTree>
    <p:extLst>
      <p:ext uri="{BB962C8B-B14F-4D97-AF65-F5344CB8AC3E}">
        <p14:creationId xmlns:p14="http://schemas.microsoft.com/office/powerpoint/2010/main" val="205113986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ChangeArrowheads="1"/>
          </p:cNvSpPr>
          <p:nvPr/>
        </p:nvSpPr>
        <p:spPr bwMode="auto">
          <a:xfrm>
            <a:off x="490638" y="878340"/>
            <a:ext cx="8181875" cy="5256000"/>
          </a:xfrm>
          <a:prstGeom prst="rect">
            <a:avLst/>
          </a:prstGeom>
          <a:noFill/>
          <a:ln w="38100" algn="ctr">
            <a:solidFill>
              <a:srgbClr val="A8C4D6"/>
            </a:solidFill>
            <a:miter lim="800000"/>
            <a:headEnd/>
            <a:tailEnd/>
          </a:ln>
          <a:effectLst/>
          <a:extLst/>
        </p:spPr>
        <p:txBody>
          <a:bodyPr wrap="square" numCol="2" anchor="ctr">
            <a:spAutoFit/>
          </a:bodyPr>
          <a:lstStyle/>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Wirtschaftskammer </a:t>
            </a:r>
            <a:r>
              <a:rPr lang="de-AT" altLang="de-DE" sz="1200" b="0" dirty="0">
                <a:solidFill>
                  <a:srgbClr val="333333"/>
                </a:solidFill>
                <a:latin typeface="Calibri" panose="020F0502020204030204" pitchFamily="34" charset="0"/>
              </a:rPr>
              <a:t>(31)</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Volks-</a:t>
            </a:r>
            <a:r>
              <a:rPr lang="de-AT" altLang="de-DE" sz="1200" b="0" dirty="0">
                <a:solidFill>
                  <a:srgbClr val="333333"/>
                </a:solidFill>
                <a:latin typeface="Calibri" panose="020F0502020204030204" pitchFamily="34" charset="0"/>
              </a:rPr>
              <a:t>, Bürgeranwälte, Gesetzte (13)</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AMA </a:t>
            </a:r>
            <a:r>
              <a:rPr lang="de-AT" altLang="de-DE" sz="1200" b="0" dirty="0">
                <a:solidFill>
                  <a:srgbClr val="333333"/>
                </a:solidFill>
                <a:latin typeface="Calibri" panose="020F0502020204030204" pitchFamily="34" charset="0"/>
              </a:rPr>
              <a:t>Gütesiegel (11)</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Gewerkschaft </a:t>
            </a:r>
            <a:r>
              <a:rPr lang="de-AT" altLang="de-DE" sz="1200" b="0" dirty="0">
                <a:solidFill>
                  <a:srgbClr val="333333"/>
                </a:solidFill>
                <a:latin typeface="Calibri" panose="020F0502020204030204" pitchFamily="34" charset="0"/>
              </a:rPr>
              <a:t>(10)</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Help </a:t>
            </a:r>
            <a:r>
              <a:rPr lang="de-AT" altLang="de-DE" sz="1200" b="0" dirty="0">
                <a:solidFill>
                  <a:srgbClr val="333333"/>
                </a:solidFill>
                <a:latin typeface="Calibri" panose="020F0502020204030204" pitchFamily="34" charset="0"/>
              </a:rPr>
              <a:t>ORF (9)</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Ombudsmann </a:t>
            </a:r>
            <a:r>
              <a:rPr lang="de-AT" altLang="de-DE" sz="1200" b="0" dirty="0">
                <a:solidFill>
                  <a:srgbClr val="333333"/>
                </a:solidFill>
                <a:latin typeface="Calibri" panose="020F0502020204030204" pitchFamily="34" charset="0"/>
              </a:rPr>
              <a:t>(7)</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Stiftung </a:t>
            </a:r>
            <a:r>
              <a:rPr lang="de-AT" altLang="de-DE" sz="1200" b="0" dirty="0">
                <a:solidFill>
                  <a:srgbClr val="333333"/>
                </a:solidFill>
                <a:latin typeface="Calibri" panose="020F0502020204030204" pitchFamily="34" charset="0"/>
              </a:rPr>
              <a:t>Warentest (5)</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Banken </a:t>
            </a:r>
            <a:r>
              <a:rPr lang="de-AT" altLang="de-DE" sz="1200" b="0" dirty="0">
                <a:solidFill>
                  <a:srgbClr val="333333"/>
                </a:solidFill>
                <a:latin typeface="Calibri" panose="020F0502020204030204" pitchFamily="34" charset="0"/>
              </a:rPr>
              <a:t>(4)</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Mieterschutz </a:t>
            </a:r>
            <a:r>
              <a:rPr lang="de-AT" altLang="de-DE" sz="1200" b="0" dirty="0">
                <a:solidFill>
                  <a:srgbClr val="333333"/>
                </a:solidFill>
                <a:latin typeface="Calibri" panose="020F0502020204030204" pitchFamily="34" charset="0"/>
              </a:rPr>
              <a:t>(4)</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Konkret </a:t>
            </a:r>
            <a:r>
              <a:rPr lang="de-AT" altLang="de-DE" sz="1200" b="0" dirty="0">
                <a:solidFill>
                  <a:srgbClr val="333333"/>
                </a:solidFill>
                <a:latin typeface="Calibri" panose="020F0502020204030204" pitchFamily="34" charset="0"/>
              </a:rPr>
              <a:t>(4)</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Österreichischer </a:t>
            </a:r>
            <a:r>
              <a:rPr lang="de-AT" altLang="de-DE" sz="1200" b="0" dirty="0">
                <a:solidFill>
                  <a:srgbClr val="333333"/>
                </a:solidFill>
                <a:latin typeface="Calibri" panose="020F0502020204030204" pitchFamily="34" charset="0"/>
              </a:rPr>
              <a:t>Konsumentenschutz (4)</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AGES </a:t>
            </a:r>
            <a:r>
              <a:rPr lang="de-AT" altLang="de-DE" sz="1200" b="0" dirty="0">
                <a:solidFill>
                  <a:srgbClr val="333333"/>
                </a:solidFill>
                <a:latin typeface="Calibri" panose="020F0502020204030204" pitchFamily="34" charset="0"/>
              </a:rPr>
              <a:t>(3)</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Handelskammer </a:t>
            </a:r>
            <a:r>
              <a:rPr lang="de-AT" altLang="de-DE" sz="1200" b="0" dirty="0">
                <a:solidFill>
                  <a:srgbClr val="333333"/>
                </a:solidFill>
                <a:latin typeface="Calibri" panose="020F0502020204030204" pitchFamily="34" charset="0"/>
              </a:rPr>
              <a:t>(3)</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Konsumentenberatung </a:t>
            </a:r>
            <a:r>
              <a:rPr lang="de-AT" altLang="de-DE" sz="1200" b="0" dirty="0">
                <a:solidFill>
                  <a:srgbClr val="333333"/>
                </a:solidFill>
                <a:latin typeface="Calibri" panose="020F0502020204030204" pitchFamily="34" charset="0"/>
              </a:rPr>
              <a:t>(3)</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AMS </a:t>
            </a:r>
            <a:r>
              <a:rPr lang="de-AT" altLang="de-DE" sz="1200" b="0" dirty="0">
                <a:solidFill>
                  <a:srgbClr val="333333"/>
                </a:solidFill>
                <a:latin typeface="Calibri" panose="020F0502020204030204" pitchFamily="34" charset="0"/>
              </a:rPr>
              <a:t>(2)</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ARGE </a:t>
            </a:r>
            <a:r>
              <a:rPr lang="de-AT" altLang="de-DE" sz="1200" b="0" dirty="0">
                <a:solidFill>
                  <a:srgbClr val="333333"/>
                </a:solidFill>
                <a:latin typeface="Calibri" panose="020F0502020204030204" pitchFamily="34" charset="0"/>
              </a:rPr>
              <a:t>Konsumentenschutz (2) </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Beratungen </a:t>
            </a:r>
            <a:r>
              <a:rPr lang="de-AT" altLang="de-DE" sz="1200" b="0" dirty="0">
                <a:solidFill>
                  <a:srgbClr val="333333"/>
                </a:solidFill>
                <a:latin typeface="Calibri" panose="020F0502020204030204" pitchFamily="34" charset="0"/>
              </a:rPr>
              <a:t>(2)</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Bundesministerium </a:t>
            </a:r>
            <a:r>
              <a:rPr lang="de-AT" altLang="de-DE" sz="1200" b="0" dirty="0">
                <a:solidFill>
                  <a:srgbClr val="333333"/>
                </a:solidFill>
                <a:latin typeface="Calibri" panose="020F0502020204030204" pitchFamily="34" charset="0"/>
              </a:rPr>
              <a:t>(2)</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Die </a:t>
            </a:r>
            <a:r>
              <a:rPr lang="de-AT" altLang="de-DE" sz="1200" b="0" dirty="0">
                <a:solidFill>
                  <a:srgbClr val="333333"/>
                </a:solidFill>
                <a:latin typeface="Calibri" panose="020F0502020204030204" pitchFamily="34" charset="0"/>
              </a:rPr>
              <a:t>Grünen (2)</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Greenpeace </a:t>
            </a:r>
            <a:r>
              <a:rPr lang="de-AT" altLang="de-DE" sz="1200" b="0" dirty="0">
                <a:solidFill>
                  <a:srgbClr val="333333"/>
                </a:solidFill>
                <a:latin typeface="Calibri" panose="020F0502020204030204" pitchFamily="34" charset="0"/>
              </a:rPr>
              <a:t>(2)</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Medien </a:t>
            </a:r>
            <a:r>
              <a:rPr lang="de-AT" altLang="de-DE" sz="1200" b="0" dirty="0">
                <a:solidFill>
                  <a:srgbClr val="333333"/>
                </a:solidFill>
                <a:latin typeface="Calibri" panose="020F0502020204030204" pitchFamily="34" charset="0"/>
              </a:rPr>
              <a:t>(2)</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ÖAMTC</a:t>
            </a:r>
            <a:r>
              <a:rPr lang="de-AT" altLang="de-DE" sz="1200" b="0" dirty="0">
                <a:solidFill>
                  <a:srgbClr val="333333"/>
                </a:solidFill>
                <a:latin typeface="Calibri" panose="020F0502020204030204" pitchFamily="34" charset="0"/>
              </a:rPr>
              <a:t>, Autofahrerverbände (3)</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Schuldnerberatung </a:t>
            </a:r>
            <a:r>
              <a:rPr lang="de-AT" altLang="de-DE" sz="1200" b="0" dirty="0">
                <a:solidFill>
                  <a:srgbClr val="333333"/>
                </a:solidFill>
                <a:latin typeface="Calibri" panose="020F0502020204030204" pitchFamily="34" charset="0"/>
              </a:rPr>
              <a:t>(2)</a:t>
            </a:r>
          </a:p>
          <a:p>
            <a:pPr marL="196850" indent="-196850">
              <a:lnSpc>
                <a:spcPts val="1600"/>
              </a:lnSpc>
              <a:buFont typeface="Arial" panose="020B0604020202020204" pitchFamily="34" charset="0"/>
              <a:buChar char="•"/>
            </a:pPr>
            <a:r>
              <a:rPr lang="de-AT" altLang="de-DE" sz="1200" b="0" dirty="0">
                <a:solidFill>
                  <a:srgbClr val="333333"/>
                </a:solidFill>
                <a:latin typeface="Calibri" panose="020F0502020204030204" pitchFamily="34" charset="0"/>
              </a:rPr>
              <a:t>Supermärkte (2)</a:t>
            </a:r>
          </a:p>
          <a:p>
            <a:pPr marL="196850" indent="-196850">
              <a:lnSpc>
                <a:spcPts val="1600"/>
              </a:lnSpc>
              <a:buFont typeface="Arial" panose="020B0604020202020204" pitchFamily="34" charset="0"/>
              <a:buChar char="•"/>
            </a:pPr>
            <a:endParaRPr lang="de-AT" altLang="de-DE" sz="1200" b="0" dirty="0">
              <a:solidFill>
                <a:srgbClr val="333333"/>
              </a:solidFill>
              <a:latin typeface="Calibri" panose="020F0502020204030204" pitchFamily="34" charset="0"/>
            </a:endParaRPr>
          </a:p>
        </p:txBody>
      </p:sp>
      <p:sp>
        <p:nvSpPr>
          <p:cNvPr id="2" name="Textfeld 1"/>
          <p:cNvSpPr txBox="1"/>
          <p:nvPr/>
        </p:nvSpPr>
        <p:spPr>
          <a:xfrm>
            <a:off x="4608513" y="937276"/>
            <a:ext cx="3977377" cy="5406608"/>
          </a:xfrm>
          <a:prstGeom prst="rect">
            <a:avLst/>
          </a:prstGeom>
          <a:noFill/>
        </p:spPr>
        <p:txBody>
          <a:bodyPr wrap="square" rtlCol="0">
            <a:spAutoFit/>
          </a:bodyPr>
          <a:lstStyle/>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Umweltministerium (2)</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Alles</a:t>
            </a:r>
            <a:r>
              <a:rPr lang="de-AT" altLang="de-DE" sz="1200" b="0" dirty="0">
                <a:solidFill>
                  <a:srgbClr val="333333"/>
                </a:solidFill>
                <a:latin typeface="Calibri" panose="020F0502020204030204" pitchFamily="34" charset="0"/>
              </a:rPr>
              <a:t>, was mit dem Verkauf zu tun hat</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Datenschutz</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East </a:t>
            </a:r>
            <a:r>
              <a:rPr lang="de-AT" altLang="de-DE" sz="1200" b="0" dirty="0">
                <a:solidFill>
                  <a:srgbClr val="333333"/>
                </a:solidFill>
                <a:latin typeface="Calibri" panose="020F0502020204030204" pitchFamily="34" charset="0"/>
              </a:rPr>
              <a:t>Legal Team</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Eine </a:t>
            </a:r>
            <a:r>
              <a:rPr lang="de-AT" altLang="de-DE" sz="1200" b="0" dirty="0">
                <a:solidFill>
                  <a:srgbClr val="333333"/>
                </a:solidFill>
                <a:latin typeface="Calibri" panose="020F0502020204030204" pitchFamily="34" charset="0"/>
              </a:rPr>
              <a:t>Sendung für den Konsumentenschutz</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Elektrogeräte</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Erste </a:t>
            </a:r>
            <a:r>
              <a:rPr lang="de-AT" altLang="de-DE" sz="1200" b="0" dirty="0">
                <a:solidFill>
                  <a:srgbClr val="333333"/>
                </a:solidFill>
                <a:latin typeface="Calibri" panose="020F0502020204030204" pitchFamily="34" charset="0"/>
              </a:rPr>
              <a:t>Hilfe</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Gesundheitsamt</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Global </a:t>
            </a:r>
            <a:r>
              <a:rPr lang="de-AT" altLang="de-DE" sz="1200" b="0" dirty="0">
                <a:solidFill>
                  <a:srgbClr val="333333"/>
                </a:solidFill>
                <a:latin typeface="Calibri" panose="020F0502020204030204" pitchFamily="34" charset="0"/>
              </a:rPr>
              <a:t>2000</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Handel</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Industriellenvereinigung</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Kammern</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Kaufvertrag</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Lebensmittel</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Nichtraucherschutz</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Parlament</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Personalvertretung</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Polizei</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Rotes </a:t>
            </a:r>
            <a:r>
              <a:rPr lang="de-AT" altLang="de-DE" sz="1200" b="0" dirty="0">
                <a:solidFill>
                  <a:srgbClr val="333333"/>
                </a:solidFill>
                <a:latin typeface="Calibri" panose="020F0502020204030204" pitchFamily="34" charset="0"/>
              </a:rPr>
              <a:t>Kreuz</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Staat</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TÜV</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United </a:t>
            </a:r>
            <a:r>
              <a:rPr lang="de-AT" altLang="de-DE" sz="1200" b="0" dirty="0" err="1">
                <a:solidFill>
                  <a:srgbClr val="333333"/>
                </a:solidFill>
                <a:latin typeface="Calibri" panose="020F0502020204030204" pitchFamily="34" charset="0"/>
              </a:rPr>
              <a:t>Nations</a:t>
            </a:r>
            <a:r>
              <a:rPr lang="de-AT" altLang="de-DE" sz="1200" b="0" dirty="0">
                <a:solidFill>
                  <a:srgbClr val="333333"/>
                </a:solidFill>
                <a:latin typeface="Calibri" panose="020F0502020204030204" pitchFamily="34" charset="0"/>
              </a:rPr>
              <a:t> Girl Guide</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Verein </a:t>
            </a:r>
            <a:r>
              <a:rPr lang="de-AT" altLang="de-DE" sz="1200" b="0" dirty="0">
                <a:solidFill>
                  <a:srgbClr val="333333"/>
                </a:solidFill>
                <a:latin typeface="Calibri" panose="020F0502020204030204" pitchFamily="34" charset="0"/>
              </a:rPr>
              <a:t>gegen unerlaubten Wettbewerb</a:t>
            </a: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Versicherungen</a:t>
            </a:r>
            <a:endParaRPr lang="de-AT" altLang="de-DE" sz="1200" b="0" dirty="0">
              <a:solidFill>
                <a:srgbClr val="333333"/>
              </a:solidFill>
              <a:latin typeface="Calibri" panose="020F0502020204030204" pitchFamily="34" charset="0"/>
            </a:endParaRPr>
          </a:p>
          <a:p>
            <a:pPr marL="196850" indent="-196850">
              <a:lnSpc>
                <a:spcPts val="1600"/>
              </a:lnSpc>
              <a:buFont typeface="Arial" panose="020B0604020202020204" pitchFamily="34" charset="0"/>
              <a:buChar char="•"/>
            </a:pPr>
            <a:r>
              <a:rPr lang="de-AT" altLang="de-DE" sz="1200" b="0" dirty="0" smtClean="0">
                <a:solidFill>
                  <a:srgbClr val="333333"/>
                </a:solidFill>
                <a:latin typeface="Calibri" panose="020F0502020204030204" pitchFamily="34" charset="0"/>
              </a:rPr>
              <a:t>Wasserprüfungen</a:t>
            </a:r>
            <a:endParaRPr lang="de-AT" altLang="de-DE" sz="1200" b="0" dirty="0">
              <a:solidFill>
                <a:srgbClr val="333333"/>
              </a:solidFill>
              <a:latin typeface="Calibri" panose="020F0502020204030204" pitchFamily="34" charset="0"/>
            </a:endParaRPr>
          </a:p>
          <a:p>
            <a:endParaRPr lang="de-AT" sz="1200" dirty="0"/>
          </a:p>
        </p:txBody>
      </p:sp>
      <p:sp>
        <p:nvSpPr>
          <p:cNvPr id="3" name="Rectangle 6"/>
          <p:cNvSpPr>
            <a:spLocks noChangeArrowheads="1"/>
          </p:cNvSpPr>
          <p:nvPr/>
        </p:nvSpPr>
        <p:spPr bwMode="auto">
          <a:xfrm>
            <a:off x="371881" y="6183612"/>
            <a:ext cx="7931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Verdana" panose="020B0604030504040204" pitchFamily="34" charset="0"/>
              </a:defRPr>
            </a:lvl1pPr>
            <a:lvl2pPr marL="742950" indent="-285750" eaLnBrk="0" hangingPunct="0">
              <a:defRPr sz="2400" b="1">
                <a:solidFill>
                  <a:srgbClr val="000000"/>
                </a:solidFill>
                <a:latin typeface="Verdana" panose="020B0604030504040204" pitchFamily="34" charset="0"/>
              </a:defRPr>
            </a:lvl2pPr>
            <a:lvl3pPr marL="1143000" indent="-228600" eaLnBrk="0" hangingPunct="0">
              <a:defRPr sz="2400" b="1">
                <a:solidFill>
                  <a:srgbClr val="000000"/>
                </a:solidFill>
                <a:latin typeface="Verdana" panose="020B0604030504040204" pitchFamily="34" charset="0"/>
              </a:defRPr>
            </a:lvl3pPr>
            <a:lvl4pPr marL="1600200" indent="-228600" eaLnBrk="0" hangingPunct="0">
              <a:defRPr sz="2400" b="1">
                <a:solidFill>
                  <a:srgbClr val="000000"/>
                </a:solidFill>
                <a:latin typeface="Verdana" panose="020B0604030504040204" pitchFamily="34" charset="0"/>
              </a:defRPr>
            </a:lvl4pPr>
            <a:lvl5pPr marL="2057400" indent="-228600" eaLnBrk="0" hangingPunct="0">
              <a:defRPr sz="2400" b="1">
                <a:solidFill>
                  <a:srgbClr val="000000"/>
                </a:solidFill>
                <a:latin typeface="Verdana" panose="020B0604030504040204" pitchFamily="34" charset="0"/>
              </a:defRPr>
            </a:lvl5pPr>
            <a:lvl6pPr marL="2514600" indent="-228600" eaLnBrk="0" fontAlgn="base" hangingPunct="0">
              <a:spcBef>
                <a:spcPct val="0"/>
              </a:spcBef>
              <a:spcAft>
                <a:spcPct val="0"/>
              </a:spcAft>
              <a:defRPr sz="2400" b="1">
                <a:solidFill>
                  <a:srgbClr val="000000"/>
                </a:solidFill>
                <a:latin typeface="Verdana" panose="020B0604030504040204" pitchFamily="34" charset="0"/>
              </a:defRPr>
            </a:lvl6pPr>
            <a:lvl7pPr marL="2971800" indent="-228600" eaLnBrk="0" fontAlgn="base" hangingPunct="0">
              <a:spcBef>
                <a:spcPct val="0"/>
              </a:spcBef>
              <a:spcAft>
                <a:spcPct val="0"/>
              </a:spcAft>
              <a:defRPr sz="2400" b="1">
                <a:solidFill>
                  <a:srgbClr val="000000"/>
                </a:solidFill>
                <a:latin typeface="Verdana" panose="020B0604030504040204" pitchFamily="34" charset="0"/>
              </a:defRPr>
            </a:lvl7pPr>
            <a:lvl8pPr marL="3429000" indent="-228600" eaLnBrk="0" fontAlgn="base" hangingPunct="0">
              <a:spcBef>
                <a:spcPct val="0"/>
              </a:spcBef>
              <a:spcAft>
                <a:spcPct val="0"/>
              </a:spcAft>
              <a:defRPr sz="2400" b="1">
                <a:solidFill>
                  <a:srgbClr val="000000"/>
                </a:solidFill>
                <a:latin typeface="Verdana" panose="020B0604030504040204" pitchFamily="34" charset="0"/>
              </a:defRPr>
            </a:lvl8pPr>
            <a:lvl9pPr marL="3886200" indent="-228600" eaLnBrk="0" fontAlgn="base" hangingPunct="0">
              <a:spcBef>
                <a:spcPct val="0"/>
              </a:spcBef>
              <a:spcAft>
                <a:spcPct val="0"/>
              </a:spcAft>
              <a:defRPr sz="2400" b="1">
                <a:solidFill>
                  <a:srgbClr val="000000"/>
                </a:solidFill>
                <a:latin typeface="Verdana" panose="020B0604030504040204" pitchFamily="34" charset="0"/>
              </a:defRPr>
            </a:lvl9pPr>
          </a:lstStyle>
          <a:p>
            <a:pPr eaLnBrk="1" hangingPunct="1"/>
            <a:r>
              <a:rPr lang="de-DE" altLang="de-DE" sz="800" b="0" dirty="0" smtClean="0">
                <a:solidFill>
                  <a:srgbClr val="666666"/>
                </a:solidFill>
                <a:latin typeface="Calibri" panose="020F0502020204030204" pitchFamily="34" charset="0"/>
              </a:rPr>
              <a:t>Ziffer in der Klammer </a:t>
            </a:r>
            <a:r>
              <a:rPr lang="de-DE" altLang="de-DE" sz="800" b="0" dirty="0">
                <a:solidFill>
                  <a:srgbClr val="666666"/>
                </a:solidFill>
                <a:latin typeface="Calibri" panose="020F0502020204030204" pitchFamily="34" charset="0"/>
              </a:rPr>
              <a:t>entspricht der Häufigkeit der Nennungen</a:t>
            </a:r>
            <a:endParaRPr lang="de-DE" altLang="de-DE" sz="800" b="0" dirty="0">
              <a:solidFill>
                <a:schemeClr val="folHlink"/>
              </a:solidFill>
              <a:latin typeface="Calibri" panose="020F0502020204030204" pitchFamily="34" charset="0"/>
            </a:endParaRPr>
          </a:p>
        </p:txBody>
      </p:sp>
      <p:sp>
        <p:nvSpPr>
          <p:cNvPr id="9" name="Titel 8"/>
          <p:cNvSpPr>
            <a:spLocks noGrp="1"/>
          </p:cNvSpPr>
          <p:nvPr>
            <p:ph type="title"/>
          </p:nvPr>
        </p:nvSpPr>
        <p:spPr/>
        <p:txBody>
          <a:bodyPr/>
          <a:lstStyle/>
          <a:p>
            <a:r>
              <a:rPr lang="de-AT" dirty="0"/>
              <a:t>Sonstige </a:t>
            </a:r>
            <a:r>
              <a:rPr lang="de-AT" dirty="0" smtClean="0"/>
              <a:t>Nennungen</a:t>
            </a:r>
            <a:r>
              <a:rPr lang="de-AT" dirty="0"/>
              <a:t/>
            </a:r>
            <a:br>
              <a:rPr lang="de-AT" dirty="0"/>
            </a:br>
            <a:endParaRPr lang="de-AT" dirty="0"/>
          </a:p>
        </p:txBody>
      </p:sp>
      <p:sp>
        <p:nvSpPr>
          <p:cNvPr id="8" name="Ellipse 7"/>
          <p:cNvSpPr/>
          <p:nvPr/>
        </p:nvSpPr>
        <p:spPr bwMode="auto">
          <a:xfrm>
            <a:off x="8039147" y="820936"/>
            <a:ext cx="987339" cy="894522"/>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2400" b="1" i="0" u="none" strike="noStrike" cap="none" normalizeH="0" baseline="0" smtClean="0">
              <a:ln>
                <a:noFill/>
              </a:ln>
              <a:solidFill>
                <a:srgbClr val="000000"/>
              </a:solidFill>
              <a:effectLst/>
              <a:latin typeface="Verdana" pitchFamily="34" charset="0"/>
            </a:endParaRPr>
          </a:p>
        </p:txBody>
      </p:sp>
      <p:pic>
        <p:nvPicPr>
          <p:cNvPr id="10" name="Picture 7" descr="D:\Users\Philip\Desktop\Archiv\icons_20150123_2.emf"/>
          <p:cNvPicPr>
            <a:picLocks noChangeAspect="1" noChangeArrowheads="1"/>
          </p:cNvPicPr>
          <p:nvPr/>
        </p:nvPicPr>
        <p:blipFill>
          <a:blip r:embed="rId2"/>
          <a:srcRect/>
          <a:stretch>
            <a:fillRect/>
          </a:stretch>
        </p:blipFill>
        <p:spPr bwMode="auto">
          <a:xfrm>
            <a:off x="8236323" y="982526"/>
            <a:ext cx="607448" cy="511674"/>
          </a:xfrm>
          <a:prstGeom prst="rect">
            <a:avLst/>
          </a:prstGeom>
          <a:noFill/>
          <a:ln w="9525">
            <a:noFill/>
            <a:miter lim="800000"/>
            <a:headEnd/>
            <a:tailEnd/>
          </a:ln>
        </p:spPr>
      </p:pic>
    </p:spTree>
    <p:extLst>
      <p:ext uri="{BB962C8B-B14F-4D97-AF65-F5344CB8AC3E}">
        <p14:creationId xmlns:p14="http://schemas.microsoft.com/office/powerpoint/2010/main" val="511490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5266" name="Group 66"/>
          <p:cNvGraphicFramePr>
            <a:graphicFrameLocks noGrp="1"/>
          </p:cNvGraphicFramePr>
          <p:nvPr>
            <p:extLst>
              <p:ext uri="{D42A27DB-BD31-4B8C-83A1-F6EECF244321}">
                <p14:modId xmlns:p14="http://schemas.microsoft.com/office/powerpoint/2010/main" val="4140507084"/>
              </p:ext>
            </p:extLst>
          </p:nvPr>
        </p:nvGraphicFramePr>
        <p:xfrm>
          <a:off x="481013" y="1052513"/>
          <a:ext cx="8218487" cy="2551662"/>
        </p:xfrm>
        <a:graphic>
          <a:graphicData uri="http://schemas.openxmlformats.org/drawingml/2006/table">
            <a:tbl>
              <a:tblPr/>
              <a:tblGrid>
                <a:gridCol w="541337"/>
                <a:gridCol w="7677150"/>
              </a:tblGrid>
              <a:tr h="517669">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1</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tabLst>
                          <a:tab pos="625475" algn="l"/>
                        </a:tabLst>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tabLst>
                          <a:tab pos="625475" algn="l"/>
                        </a:tabLst>
                        <a:defRPr sz="1400">
                          <a:solidFill>
                            <a:srgbClr val="000000"/>
                          </a:solidFill>
                          <a:latin typeface="Verdana" panose="020B0604030504040204" pitchFamily="34" charset="0"/>
                        </a:defRPr>
                      </a:lvl2pPr>
                      <a:lvl3pPr marL="1143000" indent="-228600" algn="l" eaLnBrk="0" hangingPunct="0">
                        <a:spcBef>
                          <a:spcPct val="20000"/>
                        </a:spcBef>
                        <a:tabLst>
                          <a:tab pos="625475" algn="l"/>
                        </a:tabLst>
                        <a:defRPr sz="1200">
                          <a:solidFill>
                            <a:srgbClr val="000000"/>
                          </a:solidFill>
                          <a:latin typeface="Verdana" panose="020B0604030504040204" pitchFamily="34" charset="0"/>
                        </a:defRPr>
                      </a:lvl3pPr>
                      <a:lvl4pPr marL="1600200" indent="-228600" algn="l" eaLnBrk="0" hangingPunct="0">
                        <a:spcBef>
                          <a:spcPct val="20000"/>
                        </a:spcBef>
                        <a:tabLst>
                          <a:tab pos="625475" algn="l"/>
                        </a:tabLst>
                        <a:defRPr sz="1000">
                          <a:solidFill>
                            <a:srgbClr val="000000"/>
                          </a:solidFill>
                          <a:latin typeface="Verdana" panose="020B0604030504040204" pitchFamily="34" charset="0"/>
                        </a:defRPr>
                      </a:lvl4pPr>
                      <a:lvl5pPr marL="2057400" indent="-228600" algn="l" eaLnBrk="0" hangingPunct="0">
                        <a:spcBef>
                          <a:spcPct val="20000"/>
                        </a:spcBef>
                        <a:tabLst>
                          <a:tab pos="625475" algn="l"/>
                        </a:tabLst>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tabLst>
                          <a:tab pos="625475" algn="l"/>
                        </a:tabLs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25475" algn="l"/>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rPr>
                        <a:t>Jene, die nicht bereits ad hoc den VKI nannten (16 %), wurden gefragt, ob Ihnen der Verein für Konsumenteninformation bekannt ist. Dies bestätigten weitere vier von zehn Personen. In Summe beläuft sich die </a:t>
                      </a:r>
                      <a:r>
                        <a:rPr kumimoji="0" lang="de-AT" altLang="de-DE" sz="1200" b="1" i="0" u="none" strike="noStrike" cap="none" normalizeH="0" baseline="0" dirty="0" smtClean="0">
                          <a:ln>
                            <a:noFill/>
                          </a:ln>
                          <a:solidFill>
                            <a:schemeClr val="tx1"/>
                          </a:solidFill>
                          <a:effectLst/>
                          <a:latin typeface="Calibri" panose="020F0502020204030204" pitchFamily="34" charset="0"/>
                        </a:rPr>
                        <a:t>Bekanntheitsquote des VKI </a:t>
                      </a:r>
                      <a:r>
                        <a:rPr kumimoji="0" lang="de-AT" altLang="de-DE" sz="1200" b="0" i="0" u="none" strike="noStrike" cap="none" normalizeH="0" baseline="0" dirty="0" smtClean="0">
                          <a:ln>
                            <a:noFill/>
                          </a:ln>
                          <a:solidFill>
                            <a:schemeClr val="tx1"/>
                          </a:solidFill>
                          <a:effectLst/>
                          <a:latin typeface="Calibri" panose="020F0502020204030204" pitchFamily="34" charset="0"/>
                        </a:rPr>
                        <a:t>somit auf 58 Prozent.</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728618">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2</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Die Bekanntheitsquote hängt vor allem vom Alter der Befragten ab: Seitens der unter 30-Jährigen liegt die gestützte Bekanntheit des VKI mit einer Nennungsquote von nur 31 % weit unter dem Schnitt. Bei den 30- bis 39-Jährigen beläuft sie sich auf 50 % und steigt mit jeder weiteren Altersgruppe kontinuierlich an. Von den ab 60-Jährigen bestätigten rund drei Viertel, dass sie vom VKI schon etwas gehört oder gelesen haben.</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r h="545743">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Calibri" panose="020F0502020204030204" pitchFamily="34" charset="0"/>
                        </a:rPr>
                        <a:t>3</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solidFill>
                      <a:srgbClr val="A8C4D6"/>
                    </a:solidFill>
                  </a:tcPr>
                </a:tc>
                <a:tc>
                  <a:txBody>
                    <a:bodyPr/>
                    <a:lstStyle>
                      <a:lvl1pPr algn="l" eaLnBrk="0" hangingPunct="0">
                        <a:spcBef>
                          <a:spcPct val="20000"/>
                        </a:spcBef>
                        <a:defRPr sz="1600">
                          <a:solidFill>
                            <a:srgbClr val="000000"/>
                          </a:solidFill>
                          <a:latin typeface="Verdana" panose="020B0604030504040204" pitchFamily="34" charset="0"/>
                        </a:defRPr>
                      </a:lvl1pPr>
                      <a:lvl2pPr marL="742950" indent="-285750" algn="l" eaLnBrk="0" hangingPunct="0">
                        <a:spcBef>
                          <a:spcPct val="20000"/>
                        </a:spcBef>
                        <a:buFont typeface="Wingdings" panose="05000000000000000000" pitchFamily="2" charset="2"/>
                        <a:defRPr sz="1400">
                          <a:solidFill>
                            <a:srgbClr val="000000"/>
                          </a:solidFill>
                          <a:latin typeface="Verdana" panose="020B0604030504040204" pitchFamily="34" charset="0"/>
                        </a:defRPr>
                      </a:lvl2pPr>
                      <a:lvl3pPr marL="1143000" indent="-228600" algn="l" eaLnBrk="0" hangingPunct="0">
                        <a:spcBef>
                          <a:spcPct val="20000"/>
                        </a:spcBef>
                        <a:defRPr sz="1200">
                          <a:solidFill>
                            <a:srgbClr val="000000"/>
                          </a:solidFill>
                          <a:latin typeface="Verdana" panose="020B0604030504040204" pitchFamily="34" charset="0"/>
                        </a:defRPr>
                      </a:lvl3pPr>
                      <a:lvl4pPr marL="1600200" indent="-228600" algn="l" eaLnBrk="0" hangingPunct="0">
                        <a:spcBef>
                          <a:spcPct val="20000"/>
                        </a:spcBef>
                        <a:defRPr sz="1000">
                          <a:solidFill>
                            <a:srgbClr val="000000"/>
                          </a:solidFill>
                          <a:latin typeface="Verdana" panose="020B0604030504040204" pitchFamily="34" charset="0"/>
                        </a:defRPr>
                      </a:lvl4pPr>
                      <a:lvl5pPr marL="2057400" indent="-228600" algn="l" eaLnBrk="0" hangingPunct="0">
                        <a:spcBef>
                          <a:spcPct val="20000"/>
                        </a:spcBef>
                        <a:defRPr sz="1000">
                          <a:solidFill>
                            <a:srgbClr val="000000"/>
                          </a:solidFill>
                          <a:latin typeface="Verdana" panose="020B0604030504040204" pitchFamily="34" charset="0"/>
                        </a:defRPr>
                      </a:lvl5pPr>
                      <a:lvl6pPr marL="2514600" indent="-228600" eaLnBrk="0" fontAlgn="base" hangingPunct="0">
                        <a:spcBef>
                          <a:spcPct val="20000"/>
                        </a:spcBef>
                        <a:spcAft>
                          <a:spcPct val="0"/>
                        </a:spcAft>
                        <a:defRPr sz="1000">
                          <a:solidFill>
                            <a:srgbClr val="000000"/>
                          </a:solidFill>
                          <a:latin typeface="Verdana" panose="020B0604030504040204" pitchFamily="34" charset="0"/>
                        </a:defRPr>
                      </a:lvl6pPr>
                      <a:lvl7pPr marL="2971800" indent="-228600" eaLnBrk="0" fontAlgn="base" hangingPunct="0">
                        <a:spcBef>
                          <a:spcPct val="20000"/>
                        </a:spcBef>
                        <a:spcAft>
                          <a:spcPct val="0"/>
                        </a:spcAft>
                        <a:defRPr sz="1000">
                          <a:solidFill>
                            <a:srgbClr val="000000"/>
                          </a:solidFill>
                          <a:latin typeface="Verdana" panose="020B0604030504040204" pitchFamily="34" charset="0"/>
                        </a:defRPr>
                      </a:lvl7pPr>
                      <a:lvl8pPr marL="3429000" indent="-228600" eaLnBrk="0" fontAlgn="base" hangingPunct="0">
                        <a:spcBef>
                          <a:spcPct val="20000"/>
                        </a:spcBef>
                        <a:spcAft>
                          <a:spcPct val="0"/>
                        </a:spcAft>
                        <a:defRPr sz="1000">
                          <a:solidFill>
                            <a:srgbClr val="000000"/>
                          </a:solidFill>
                          <a:latin typeface="Verdana" panose="020B0604030504040204" pitchFamily="34" charset="0"/>
                        </a:defRPr>
                      </a:lvl8pPr>
                      <a:lvl9pPr marL="3886200" indent="-228600" eaLnBrk="0" fontAlgn="base" hangingPunct="0">
                        <a:spcBef>
                          <a:spcPct val="20000"/>
                        </a:spcBef>
                        <a:spcAft>
                          <a:spcPct val="0"/>
                        </a:spcAft>
                        <a:defRPr sz="1000">
                          <a:solidFill>
                            <a:srgbClr val="000000"/>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AT" altLang="de-DE"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Unterdurchschnittliche Bekanntheitsquoten hat der VKI auch bei folgenden Bevölkerungssegmenten: Bei Frauen (52 % versus 65 % bei Männern), bei der ‚unteren‘ Bildungsschicht (45 % versus 71 % bei Akademiker/innen), bei Personen in Schul- oder Studienausbildung (29 %) sowie bei Menschen mit Zuwanderungshintergrund (48 %). Sehr gering ist die gestützte Bekanntheit auch in Vorarlberg (28 %).</a:t>
                      </a:r>
                    </a:p>
                  </a:txBody>
                  <a:tcPr marL="90000" marR="90000" marT="89997" marB="89997" horzOverflow="overflow">
                    <a:lnL w="3175" cap="flat" cmpd="sng" algn="ctr">
                      <a:solidFill>
                        <a:schemeClr val="folHlink"/>
                      </a:solidFill>
                      <a:prstDash val="solid"/>
                      <a:round/>
                      <a:headEnd type="none" w="med" len="med"/>
                      <a:tailEnd type="none" w="med" len="med"/>
                    </a:lnL>
                    <a:lnR w="3175" cap="flat" cmpd="sng" algn="ctr">
                      <a:solidFill>
                        <a:schemeClr val="folHlink"/>
                      </a:solidFill>
                      <a:prstDash val="solid"/>
                      <a:round/>
                      <a:headEnd type="none" w="med" len="med"/>
                      <a:tailEnd type="none" w="med" len="med"/>
                    </a:lnR>
                    <a:lnT w="3175" cap="flat" cmpd="sng" algn="ctr">
                      <a:solidFill>
                        <a:schemeClr val="folHlink"/>
                      </a:solidFill>
                      <a:prstDash val="solid"/>
                      <a:round/>
                      <a:headEnd type="none" w="med" len="med"/>
                      <a:tailEnd type="none" w="med" len="med"/>
                    </a:lnT>
                    <a:lnB w="3175"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
        <p:nvSpPr>
          <p:cNvPr id="14364" name="Rectangle 25"/>
          <p:cNvSpPr>
            <a:spLocks noGrp="1" noChangeArrowheads="1"/>
          </p:cNvSpPr>
          <p:nvPr>
            <p:ph type="title" idx="4294967295"/>
          </p:nvPr>
        </p:nvSpPr>
        <p:spPr>
          <a:noFill/>
        </p:spPr>
        <p:txBody>
          <a:bodyPr/>
          <a:lstStyle/>
          <a:p>
            <a:pPr eaLnBrk="1" hangingPunct="1"/>
            <a:r>
              <a:rPr lang="de-AT" altLang="de-DE" sz="1800" dirty="0" smtClean="0"/>
              <a:t>Gestützte Bekanntheit des Vereins für Konsumenteninformation</a:t>
            </a:r>
          </a:p>
        </p:txBody>
      </p:sp>
    </p:spTree>
    <p:extLst>
      <p:ext uri="{BB962C8B-B14F-4D97-AF65-F5344CB8AC3E}">
        <p14:creationId xmlns:p14="http://schemas.microsoft.com/office/powerpoint/2010/main" val="280002413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vorlage_BERND_MS_05">
  <a:themeElements>
    <a:clrScheme name="vorlage_BERND_MS_05 14">
      <a:dk1>
        <a:srgbClr val="000000"/>
      </a:dk1>
      <a:lt1>
        <a:srgbClr val="FFFFFF"/>
      </a:lt1>
      <a:dk2>
        <a:srgbClr val="A6D514"/>
      </a:dk2>
      <a:lt2>
        <a:srgbClr val="FF0033"/>
      </a:lt2>
      <a:accent1>
        <a:srgbClr val="FF9933"/>
      </a:accent1>
      <a:accent2>
        <a:srgbClr val="009933"/>
      </a:accent2>
      <a:accent3>
        <a:srgbClr val="FFFFFF"/>
      </a:accent3>
      <a:accent4>
        <a:srgbClr val="000000"/>
      </a:accent4>
      <a:accent5>
        <a:srgbClr val="FFCAAD"/>
      </a:accent5>
      <a:accent6>
        <a:srgbClr val="008A2D"/>
      </a:accent6>
      <a:hlink>
        <a:srgbClr val="333333"/>
      </a:hlink>
      <a:folHlink>
        <a:srgbClr val="666666"/>
      </a:folHlink>
    </a:clrScheme>
    <a:fontScheme name="vorlage_BERND_MS_05">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Verdana" pitchFamily="34" charset="0"/>
          </a:defRPr>
        </a:defPPr>
      </a:lstStyle>
    </a:lnDef>
  </a:objectDefaults>
  <a:extraClrSchemeLst>
    <a:extraClrScheme>
      <a:clrScheme name="vorlage_BERND_MS_05 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orlage_BERND_MS_05 2">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orlage_BERND_MS_05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orlage_BERND_MS_05 4">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orlage_BERND_MS_05 5">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orlage_BERND_MS_05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orlage_BERND_MS_05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orlage_BERND_MS_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orlage_BERND_MS_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orlage_BERND_MS_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orlage_BERND_MS_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orlage_BERND_MS_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vorlage_BERND_MS_05 13">
        <a:dk1>
          <a:srgbClr val="CCCCCC"/>
        </a:dk1>
        <a:lt1>
          <a:srgbClr val="FFFFFF"/>
        </a:lt1>
        <a:dk2>
          <a:srgbClr val="666666"/>
        </a:dk2>
        <a:lt2>
          <a:srgbClr val="999999"/>
        </a:lt2>
        <a:accent1>
          <a:srgbClr val="FFFF33"/>
        </a:accent1>
        <a:accent2>
          <a:srgbClr val="FF9933"/>
        </a:accent2>
        <a:accent3>
          <a:srgbClr val="FFFFFF"/>
        </a:accent3>
        <a:accent4>
          <a:srgbClr val="AEAEAE"/>
        </a:accent4>
        <a:accent5>
          <a:srgbClr val="FFFFAD"/>
        </a:accent5>
        <a:accent6>
          <a:srgbClr val="E78A2D"/>
        </a:accent6>
        <a:hlink>
          <a:srgbClr val="FF0033"/>
        </a:hlink>
        <a:folHlink>
          <a:srgbClr val="99CC00"/>
        </a:folHlink>
      </a:clrScheme>
      <a:clrMap bg1="lt1" tx1="dk1" bg2="lt2" tx2="dk2" accent1="accent1" accent2="accent2" accent3="accent3" accent4="accent4" accent5="accent5" accent6="accent6" hlink="hlink" folHlink="folHlink"/>
    </a:extraClrScheme>
    <a:extraClrScheme>
      <a:clrScheme name="vorlage_BERND_MS_05 14">
        <a:dk1>
          <a:srgbClr val="000000"/>
        </a:dk1>
        <a:lt1>
          <a:srgbClr val="FFFFFF"/>
        </a:lt1>
        <a:dk2>
          <a:srgbClr val="A6D514"/>
        </a:dk2>
        <a:lt2>
          <a:srgbClr val="FF0033"/>
        </a:lt2>
        <a:accent1>
          <a:srgbClr val="FF9933"/>
        </a:accent1>
        <a:accent2>
          <a:srgbClr val="009933"/>
        </a:accent2>
        <a:accent3>
          <a:srgbClr val="FFFFFF"/>
        </a:accent3>
        <a:accent4>
          <a:srgbClr val="000000"/>
        </a:accent4>
        <a:accent5>
          <a:srgbClr val="FFCAAD"/>
        </a:accent5>
        <a:accent6>
          <a:srgbClr val="008A2D"/>
        </a:accent6>
        <a:hlink>
          <a:srgbClr val="333333"/>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vorlage_BERND_MS_05">
  <a:themeElements>
    <a:clrScheme name="vorlage_BERND_MS_05 14">
      <a:dk1>
        <a:srgbClr val="000000"/>
      </a:dk1>
      <a:lt1>
        <a:srgbClr val="FFFFFF"/>
      </a:lt1>
      <a:dk2>
        <a:srgbClr val="A6D514"/>
      </a:dk2>
      <a:lt2>
        <a:srgbClr val="FF0033"/>
      </a:lt2>
      <a:accent1>
        <a:srgbClr val="FF9933"/>
      </a:accent1>
      <a:accent2>
        <a:srgbClr val="009933"/>
      </a:accent2>
      <a:accent3>
        <a:srgbClr val="FFFFFF"/>
      </a:accent3>
      <a:accent4>
        <a:srgbClr val="000000"/>
      </a:accent4>
      <a:accent5>
        <a:srgbClr val="FFCAAD"/>
      </a:accent5>
      <a:accent6>
        <a:srgbClr val="008A2D"/>
      </a:accent6>
      <a:hlink>
        <a:srgbClr val="333333"/>
      </a:hlink>
      <a:folHlink>
        <a:srgbClr val="666666"/>
      </a:folHlink>
    </a:clrScheme>
    <a:fontScheme name="vorlage_BERND_MS_05">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Verdana" pitchFamily="34" charset="0"/>
          </a:defRPr>
        </a:defPPr>
      </a:lstStyle>
    </a:lnDef>
  </a:objectDefaults>
  <a:extraClrSchemeLst>
    <a:extraClrScheme>
      <a:clrScheme name="vorlage_BERND_MS_05 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orlage_BERND_MS_05 2">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orlage_BERND_MS_05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orlage_BERND_MS_05 4">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orlage_BERND_MS_05 5">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orlage_BERND_MS_05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orlage_BERND_MS_05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orlage_BERND_MS_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orlage_BERND_MS_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orlage_BERND_MS_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orlage_BERND_MS_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orlage_BERND_MS_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vorlage_BERND_MS_05 13">
        <a:dk1>
          <a:srgbClr val="CCCCCC"/>
        </a:dk1>
        <a:lt1>
          <a:srgbClr val="FFFFFF"/>
        </a:lt1>
        <a:dk2>
          <a:srgbClr val="666666"/>
        </a:dk2>
        <a:lt2>
          <a:srgbClr val="999999"/>
        </a:lt2>
        <a:accent1>
          <a:srgbClr val="FFFF33"/>
        </a:accent1>
        <a:accent2>
          <a:srgbClr val="FF9933"/>
        </a:accent2>
        <a:accent3>
          <a:srgbClr val="FFFFFF"/>
        </a:accent3>
        <a:accent4>
          <a:srgbClr val="AEAEAE"/>
        </a:accent4>
        <a:accent5>
          <a:srgbClr val="FFFFAD"/>
        </a:accent5>
        <a:accent6>
          <a:srgbClr val="E78A2D"/>
        </a:accent6>
        <a:hlink>
          <a:srgbClr val="FF0033"/>
        </a:hlink>
        <a:folHlink>
          <a:srgbClr val="99CC00"/>
        </a:folHlink>
      </a:clrScheme>
      <a:clrMap bg1="lt1" tx1="dk1" bg2="lt2" tx2="dk2" accent1="accent1" accent2="accent2" accent3="accent3" accent4="accent4" accent5="accent5" accent6="accent6" hlink="hlink" folHlink="folHlink"/>
    </a:extraClrScheme>
    <a:extraClrScheme>
      <a:clrScheme name="vorlage_BERND_MS_05 14">
        <a:dk1>
          <a:srgbClr val="000000"/>
        </a:dk1>
        <a:lt1>
          <a:srgbClr val="FFFFFF"/>
        </a:lt1>
        <a:dk2>
          <a:srgbClr val="A6D514"/>
        </a:dk2>
        <a:lt2>
          <a:srgbClr val="FF0033"/>
        </a:lt2>
        <a:accent1>
          <a:srgbClr val="FF9933"/>
        </a:accent1>
        <a:accent2>
          <a:srgbClr val="009933"/>
        </a:accent2>
        <a:accent3>
          <a:srgbClr val="FFFFFF"/>
        </a:accent3>
        <a:accent4>
          <a:srgbClr val="000000"/>
        </a:accent4>
        <a:accent5>
          <a:srgbClr val="FFCAAD"/>
        </a:accent5>
        <a:accent6>
          <a:srgbClr val="008A2D"/>
        </a:accent6>
        <a:hlink>
          <a:srgbClr val="333333"/>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vorlage_BERND_MS_05">
  <a:themeElements>
    <a:clrScheme name="1_vorlage_BERND_MS_05 14">
      <a:dk1>
        <a:srgbClr val="000000"/>
      </a:dk1>
      <a:lt1>
        <a:srgbClr val="FFFFFF"/>
      </a:lt1>
      <a:dk2>
        <a:srgbClr val="A6D514"/>
      </a:dk2>
      <a:lt2>
        <a:srgbClr val="FF0033"/>
      </a:lt2>
      <a:accent1>
        <a:srgbClr val="FF9933"/>
      </a:accent1>
      <a:accent2>
        <a:srgbClr val="009933"/>
      </a:accent2>
      <a:accent3>
        <a:srgbClr val="FFFFFF"/>
      </a:accent3>
      <a:accent4>
        <a:srgbClr val="000000"/>
      </a:accent4>
      <a:accent5>
        <a:srgbClr val="FFCAAD"/>
      </a:accent5>
      <a:accent6>
        <a:srgbClr val="008A2D"/>
      </a:accent6>
      <a:hlink>
        <a:srgbClr val="333333"/>
      </a:hlink>
      <a:folHlink>
        <a:srgbClr val="666666"/>
      </a:folHlink>
    </a:clrScheme>
    <a:fontScheme name="1_vorlage_BERND_MS_05">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Verdana" pitchFamily="34" charset="0"/>
          </a:defRPr>
        </a:defPPr>
      </a:lstStyle>
    </a:lnDef>
  </a:objectDefaults>
  <a:extraClrSchemeLst>
    <a:extraClrScheme>
      <a:clrScheme name="1_vorlage_BERND_MS_05 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vorlage_BERND_MS_05 2">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vorlage_BERND_MS_05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vorlage_BERND_MS_05 4">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vorlage_BERND_MS_05 5">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vorlage_BERND_MS_05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vorlage_BERND_MS_05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vorlage_BERND_MS_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vorlage_BERND_MS_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vorlage_BERND_MS_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vorlage_BERND_MS_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vorlage_BERND_MS_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vorlage_BERND_MS_05 13">
        <a:dk1>
          <a:srgbClr val="CCCCCC"/>
        </a:dk1>
        <a:lt1>
          <a:srgbClr val="FFFFFF"/>
        </a:lt1>
        <a:dk2>
          <a:srgbClr val="666666"/>
        </a:dk2>
        <a:lt2>
          <a:srgbClr val="999999"/>
        </a:lt2>
        <a:accent1>
          <a:srgbClr val="FFFF33"/>
        </a:accent1>
        <a:accent2>
          <a:srgbClr val="FF9933"/>
        </a:accent2>
        <a:accent3>
          <a:srgbClr val="FFFFFF"/>
        </a:accent3>
        <a:accent4>
          <a:srgbClr val="AEAEAE"/>
        </a:accent4>
        <a:accent5>
          <a:srgbClr val="FFFFAD"/>
        </a:accent5>
        <a:accent6>
          <a:srgbClr val="E78A2D"/>
        </a:accent6>
        <a:hlink>
          <a:srgbClr val="FF0033"/>
        </a:hlink>
        <a:folHlink>
          <a:srgbClr val="99CC00"/>
        </a:folHlink>
      </a:clrScheme>
      <a:clrMap bg1="lt1" tx1="dk1" bg2="lt2" tx2="dk2" accent1="accent1" accent2="accent2" accent3="accent3" accent4="accent4" accent5="accent5" accent6="accent6" hlink="hlink" folHlink="folHlink"/>
    </a:extraClrScheme>
    <a:extraClrScheme>
      <a:clrScheme name="1_vorlage_BERND_MS_05 14">
        <a:dk1>
          <a:srgbClr val="000000"/>
        </a:dk1>
        <a:lt1>
          <a:srgbClr val="FFFFFF"/>
        </a:lt1>
        <a:dk2>
          <a:srgbClr val="A6D514"/>
        </a:dk2>
        <a:lt2>
          <a:srgbClr val="FF0033"/>
        </a:lt2>
        <a:accent1>
          <a:srgbClr val="FF9933"/>
        </a:accent1>
        <a:accent2>
          <a:srgbClr val="009933"/>
        </a:accent2>
        <a:accent3>
          <a:srgbClr val="FFFFFF"/>
        </a:accent3>
        <a:accent4>
          <a:srgbClr val="000000"/>
        </a:accent4>
        <a:accent5>
          <a:srgbClr val="FFCAAD"/>
        </a:accent5>
        <a:accent6>
          <a:srgbClr val="008A2D"/>
        </a:accent6>
        <a:hlink>
          <a:srgbClr val="333333"/>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10429</Words>
  <Application>Microsoft Office PowerPoint</Application>
  <PresentationFormat>Bildschirmpräsentation (4:3)</PresentationFormat>
  <Paragraphs>930</Paragraphs>
  <Slides>79</Slides>
  <Notes>74</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79</vt:i4>
      </vt:variant>
    </vt:vector>
  </HeadingPairs>
  <TitlesOfParts>
    <vt:vector size="88" baseType="lpstr">
      <vt:lpstr>Arial</vt:lpstr>
      <vt:lpstr>Calibri</vt:lpstr>
      <vt:lpstr>Times New Roman</vt:lpstr>
      <vt:lpstr>Verdana</vt:lpstr>
      <vt:lpstr>Webdings</vt:lpstr>
      <vt:lpstr>Wingdings</vt:lpstr>
      <vt:lpstr>vorlage_BERND_MS_05</vt:lpstr>
      <vt:lpstr>2_vorlage_BERND_MS_05</vt:lpstr>
      <vt:lpstr>1_vorlage_BERND_MS_05</vt:lpstr>
      <vt:lpstr>PowerPoint-Präsentation</vt:lpstr>
      <vt:lpstr>Daten zur Untersuchung</vt:lpstr>
      <vt:lpstr>Daten zur Untersuchung</vt:lpstr>
      <vt:lpstr>Wie wichtig ist Konsumentenschutz?</vt:lpstr>
      <vt:lpstr>Wie wichtig ist Konsumentenschutz?</vt:lpstr>
      <vt:lpstr>Konsumentenschutz: Spontane Assoziation mit Einrichtungen</vt:lpstr>
      <vt:lpstr>Konsumentenschutz: Spontane Assoziation mit Einrichtungen </vt:lpstr>
      <vt:lpstr>Sonstige Nennungen </vt:lpstr>
      <vt:lpstr>Gestützte Bekanntheit des Vereins für Konsumenteninformation</vt:lpstr>
      <vt:lpstr>Gestützte Bekanntheit des VKI (1/2) </vt:lpstr>
      <vt:lpstr>Gestützte Bekanntheit des VKI (2/2)</vt:lpstr>
      <vt:lpstr>Das Image des VKI</vt:lpstr>
      <vt:lpstr>Das Image des VKI (1/2)Verein für Konsumenteninformation </vt:lpstr>
      <vt:lpstr>Das Image des VKI – Mittelwerte (2/2)Verein für Konsumenteninformation </vt:lpstr>
      <vt:lpstr>Zur Unabhängigkeit von Konsumentenorganisationen</vt:lpstr>
      <vt:lpstr>Zur Unabhängigkeit von Konsumentenorganisationen (1/2)Image von Verein für Konsumenteninformation </vt:lpstr>
      <vt:lpstr>Zur Unabhängigkeit von Konsumentenorganisationen (2/2) Image von Verein für Konsumenteninformation </vt:lpstr>
      <vt:lpstr>Konsumentenorganisation: besonders wichtige Themen</vt:lpstr>
      <vt:lpstr>Konsumentenorganisation: besonders wichtige Themen (1/2)Image von Verein für Konsumenteninformation </vt:lpstr>
      <vt:lpstr>Konsumentenorganisation: besonders wichtige Themen (2/2)Image von Verein für Konsumenteninformation </vt:lpstr>
      <vt:lpstr>Sonstige genannte Themen </vt:lpstr>
      <vt:lpstr>Was soll eine Konsumentenorganisation unbedingt anbieten? (I)</vt:lpstr>
      <vt:lpstr>Was soll eine Konsumentenorganisation unbedingt anbieten? (II)</vt:lpstr>
      <vt:lpstr>Was soll eine Konsumentenorganisation unbedingt anbieten? Image von Verein für Konsumenteninformation </vt:lpstr>
      <vt:lpstr>Was soll eine Konsumentenorganisation unbedingt anbieten? Image von Verein für Konsumenteninformation </vt:lpstr>
      <vt:lpstr>Sonstige Nennungen </vt:lpstr>
      <vt:lpstr>Mitglieder-Potenzial für eine Konsumentenorganisation</vt:lpstr>
      <vt:lpstr>Mitglieder-Potenzial für eine KonsumentenorganisationM in Konsumentenorganisation </vt:lpstr>
      <vt:lpstr>Finanzielle Obergrenze für eine Jahresmitgliedschaft</vt:lpstr>
      <vt:lpstr>Finanzielle Obergrenze für eine Jahresmitgliedschaft (1/2)g Mitgliedschaft in Konsumentenorganisation </vt:lpstr>
      <vt:lpstr>Finanzielle Obergrenze für eine Jahresmitgliedschaft (2/2) Mitgliedschaft in Konsumentenorganisation </vt:lpstr>
      <vt:lpstr>Wobei kann eine Konsumentenorganisation Positives bewirken?</vt:lpstr>
      <vt:lpstr>Wobei kann eine Konsumentenorganisation Positives bewirken?K Produkten und Dienstleistungen </vt:lpstr>
      <vt:lpstr>Durchsetzung von Nachhaltigkeit und Fairness (1/2)und Dienstleistungen </vt:lpstr>
      <vt:lpstr>Durchsetzung von Nachhaltigkeit und Fairness (2/2)und bei Produkten und Dienstleistungen </vt:lpstr>
      <vt:lpstr>Förderung eines verantwortungsvollen Kaufbewusstseins (1/2)bei Produkten und Dienstleistungen </vt:lpstr>
      <vt:lpstr>Förderung eines verantwortungsvollen Kaufbewusstseins (2/2)bei Produkten und Dienstleistungen </vt:lpstr>
      <vt:lpstr>Durchsetzung von Konsumenteninteressen (1/2)und Dienstleistungen </vt:lpstr>
      <vt:lpstr>Durchsetzung von Konsumenteninteressen (2/2)und bei Produkten und Dienstleistungen </vt:lpstr>
      <vt:lpstr>Motive beim Kauf von Produkten und Dienstleistungen</vt:lpstr>
      <vt:lpstr>Motive beim Kauf von Produkten und Dienstleistungenb Produkten und Dienstleistungen </vt:lpstr>
      <vt:lpstr>Kaufmotiv: Umweltverträglichkeit und Nachhaltigkeit (1/2) Dienstleistungen </vt:lpstr>
      <vt:lpstr>Kaufmotiv: Umweltverträglichkeit und Nachhaltigkeit (2/2) Dienstleistungen </vt:lpstr>
      <vt:lpstr>Kaufmotiv: Sparsamkeit (1/2) Dienstleistungen </vt:lpstr>
      <vt:lpstr>Kaufmotiv: Sparsamkeit (2/2) Dienstleistungen </vt:lpstr>
      <vt:lpstr>Kaufmotiv: Gesundheit (1/2) Dienstleistungen </vt:lpstr>
      <vt:lpstr>Kaufmotiv: Gesundheit (2/2) Dienstleistungen </vt:lpstr>
      <vt:lpstr>Kaufmotiv: Status (1/2) Dienstleistungen </vt:lpstr>
      <vt:lpstr>Kaufmotiv: Status (2/2) Dienstleistungen </vt:lpstr>
      <vt:lpstr>Kaufmotiv: trendy, modern, cool sein (1/2) Dienstleistungen </vt:lpstr>
      <vt:lpstr>Kaufmotiv: trendy, modern, cool sein (2/2) Dienstleistungen </vt:lpstr>
      <vt:lpstr>Kaufmotiv: sich selbst belohnen (1/2) Dienstleistungen </vt:lpstr>
      <vt:lpstr>Kaufmotiv: sich selbst belohnen (2/2) Dienstleistungen </vt:lpstr>
      <vt:lpstr>Kaufmotiv: Österreichische Produkte, Regionalität (1/2) Dienstleistungen </vt:lpstr>
      <vt:lpstr>Kaufmotiv: Österreichische Produkte, Regionalität (2/2) Dienstleistungen </vt:lpstr>
      <vt:lpstr>Kaufmotiv: Spaß und Freude (1/2) Dienstleistungen </vt:lpstr>
      <vt:lpstr>Kaufmotiv: Spaß und Freude (2/2) Dienstleistungen </vt:lpstr>
      <vt:lpstr>Konsumbezogene Einstellungen und Verhaltensweisen</vt:lpstr>
      <vt:lpstr>Konsumbezogene Einstellungen und VerhaltensweisenbProdukten und Dienstleistungen </vt:lpstr>
      <vt:lpstr>Kauf auch von problematischen Produkten (1/2)Produkten und Dienstleistungen </vt:lpstr>
      <vt:lpstr>Kauf auch von problematischen Produkten (2/2)Produkten </vt:lpstr>
      <vt:lpstr>Boykott von problematischen Unternehmen (1/2) und Dienstleistungen </vt:lpstr>
      <vt:lpstr>Boykott von problematischen Unternehmen (2/2) und Produkten und Dienstleistungen </vt:lpstr>
      <vt:lpstr>Das Kaufverhalten als Beitrag zum Umwelt- und Klimaschutz (1/2) und Dienstleistungen </vt:lpstr>
      <vt:lpstr>Das Kaufverhalten als Beitrag zum Umwelt- und Klimaschutz (2/2) und bei Produkten und Dienstleistungen </vt:lpstr>
      <vt:lpstr>Zum Kauf biologischer und umweltverträglicher Produkte (1/2)Produkten und Dienstleistungen </vt:lpstr>
      <vt:lpstr>Zum Kauf biologischer und umweltverträglicher Produkte (2/2)Produkten und Dienstleistungen</vt:lpstr>
      <vt:lpstr>Es gibt Produkte und Dienstleistungen, die zu billig sind (1/2) und Dienstleistungen </vt:lpstr>
      <vt:lpstr>Es gibt Produkte und Dienstleistungen, die zu billig sind (2/2) Produkten und Dienstleistungen </vt:lpstr>
      <vt:lpstr>Wissensfrage zu Konsumentenrechten bei mangelhafter Ware</vt:lpstr>
      <vt:lpstr>Wissen: Konsumentenrechte bei mangelhafter Ware - Zeitvergleichoti</vt:lpstr>
      <vt:lpstr>Wissen: Konsumentenrechte bei mangelhafter Ware ivWissensfrz gesetzlichen Rechten bei mangelhafter Ware</vt:lpstr>
      <vt:lpstr>Wissensfrage zur Grundpreisangabe bei Waren</vt:lpstr>
      <vt:lpstr>Wissen: Grundpreisangabe bei Waren - Zeitvergleich Wissensfragen zum Grundpreis</vt:lpstr>
      <vt:lpstr>Wissen: Grundpreisangabe bei WarenissensfragezGrundpreis</vt:lpstr>
      <vt:lpstr>Wissensfrage zum effektiven Jahreszins bei Krediten</vt:lpstr>
      <vt:lpstr>Wissen: Effektiver Jahreszins - Zeitvergleichssensfrzum Thema Kredit</vt:lpstr>
      <vt:lpstr>Wissen: Effektiver Jahreszinsssensfragezum Thema Kredit</vt:lpstr>
      <vt:lpstr>Fazit </vt:lpstr>
    </vt:vector>
  </TitlesOfParts>
  <Company>IFES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Petra Dirnberger</dc:creator>
  <cp:lastModifiedBy>Feistritzer Gert</cp:lastModifiedBy>
  <cp:revision>3637</cp:revision>
  <cp:lastPrinted>2019-09-03T08:32:13Z</cp:lastPrinted>
  <dcterms:created xsi:type="dcterms:W3CDTF">2005-11-10T15:51:36Z</dcterms:created>
  <dcterms:modified xsi:type="dcterms:W3CDTF">2019-09-03T08:58:30Z</dcterms:modified>
</cp:coreProperties>
</file>